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4.png" ContentType="image/png"/>
  <Override PartName="/ppt/media/image62.png" ContentType="image/png"/>
  <Override PartName="/ppt/media/image61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8.png" ContentType="image/png"/>
  <Override PartName="/ppt/media/image47.jpeg" ContentType="image/jpeg"/>
  <Override PartName="/ppt/media/image44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8.png" ContentType="image/png"/>
  <Override PartName="/ppt/media/image37.png" ContentType="image/png"/>
  <Override PartName="/ppt/media/image16.jpeg" ContentType="image/jpeg"/>
  <Override PartName="/ppt/media/image12.jpeg" ContentType="image/jpeg"/>
  <Override PartName="/ppt/media/image10.jpeg" ContentType="image/jpeg"/>
  <Override PartName="/ppt/media/image13.jpeg" ContentType="image/jpeg"/>
  <Override PartName="/ppt/media/image15.jpeg" ContentType="image/jpeg"/>
  <Override PartName="/ppt/media/image46.png" ContentType="image/png"/>
  <Override PartName="/ppt/media/image9.jpeg" ContentType="image/jpeg"/>
  <Override PartName="/ppt/media/image39.png" ContentType="image/png"/>
  <Override PartName="/ppt/media/image14.png" ContentType="image/png"/>
  <Override PartName="/ppt/media/image4.jpeg" ContentType="image/jpeg"/>
  <Override PartName="/ppt/media/image17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22.png" ContentType="image/png"/>
  <Override PartName="/ppt/media/image49.png" ContentType="image/png"/>
  <Override PartName="/ppt/media/image24.png" ContentType="image/png"/>
  <Override PartName="/ppt/media/image18.jpeg" ContentType="image/jpeg"/>
  <Override PartName="/ppt/media/image27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2.png" ContentType="image/png"/>
  <Override PartName="/ppt/media/image63.png" ContentType="image/png"/>
  <Override PartName="/ppt/media/image8.png" ContentType="image/png"/>
  <Override PartName="/ppt/media/image60.png" ContentType="image/png"/>
  <Override PartName="/ppt/media/image5.png" ContentType="image/png"/>
  <Override PartName="/ppt/media/image21.jpeg" ContentType="image/jpeg"/>
  <Override PartName="/ppt/media/image1.jpeg" ContentType="image/jpeg"/>
  <Override PartName="/ppt/media/image23.jpeg" ContentType="image/jpeg"/>
  <Override PartName="/ppt/media/image3.jpeg" ContentType="image/jpeg"/>
  <Override PartName="/ppt/media/image25.jpeg" ContentType="image/jpeg"/>
  <Override PartName="/ppt/media/image6.jpeg" ContentType="image/jpeg"/>
  <Override PartName="/ppt/media/image28.jpeg" ContentType="image/jpeg"/>
  <Override PartName="/ppt/media/image7.jpeg" ContentType="image/jpeg"/>
  <Override PartName="/ppt/media/image26.png" ContentType="image/png"/>
  <Override PartName="/ppt/media/image29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jpeg"/><Relationship Id="rId8" Type="http://schemas.openxmlformats.org/officeDocument/2006/relationships/image" Target="../media/image22.png"/><Relationship Id="rId9" Type="http://schemas.openxmlformats.org/officeDocument/2006/relationships/image" Target="../media/image23.jpeg"/><Relationship Id="rId10" Type="http://schemas.openxmlformats.org/officeDocument/2006/relationships/image" Target="../media/image24.png"/><Relationship Id="rId11" Type="http://schemas.openxmlformats.org/officeDocument/2006/relationships/image" Target="../media/image25.jpeg"/><Relationship Id="rId12" Type="http://schemas.openxmlformats.org/officeDocument/2006/relationships/image" Target="../media/image26.png"/><Relationship Id="rId13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" name="Image 6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2" name="CustomShape 2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3" name="Image 9" descr=""/>
          <p:cNvPicPr/>
          <p:nvPr/>
        </p:nvPicPr>
        <p:blipFill>
          <a:blip r:embed="rId3"/>
          <a:stretch/>
        </p:blipFill>
        <p:spPr>
          <a:xfrm>
            <a:off x="496800" y="612000"/>
            <a:ext cx="718200" cy="718200"/>
          </a:xfrm>
          <a:prstGeom prst="rect">
            <a:avLst/>
          </a:prstGeom>
          <a:ln w="12600">
            <a:noFill/>
          </a:ln>
        </p:spPr>
      </p:pic>
      <p:sp>
        <p:nvSpPr>
          <p:cNvPr id="4" name="CustomShape 3" hidden="1"/>
          <p:cNvSpPr/>
          <p:nvPr/>
        </p:nvSpPr>
        <p:spPr>
          <a:xfrm>
            <a:off x="1274040" y="695160"/>
            <a:ext cx="2602440" cy="54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Programme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" name="CustomShape 4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6" name="Image 7" descr=""/>
          <p:cNvPicPr/>
          <p:nvPr/>
        </p:nvPicPr>
        <p:blipFill>
          <a:blip r:embed="rId4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7" name="CustomShape 5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47" name="Image 6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48" name="CustomShape 2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49" name="Image 9" descr=""/>
          <p:cNvPicPr/>
          <p:nvPr/>
        </p:nvPicPr>
        <p:blipFill>
          <a:blip r:embed="rId3"/>
          <a:stretch/>
        </p:blipFill>
        <p:spPr>
          <a:xfrm>
            <a:off x="496800" y="612000"/>
            <a:ext cx="718200" cy="718200"/>
          </a:xfrm>
          <a:prstGeom prst="rect">
            <a:avLst/>
          </a:prstGeom>
          <a:ln w="12600">
            <a:noFill/>
          </a:ln>
        </p:spPr>
      </p:pic>
      <p:sp>
        <p:nvSpPr>
          <p:cNvPr id="50" name="CustomShape 3" hidden="1"/>
          <p:cNvSpPr/>
          <p:nvPr/>
        </p:nvSpPr>
        <p:spPr>
          <a:xfrm>
            <a:off x="1274040" y="695160"/>
            <a:ext cx="2602440" cy="54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Programme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1" name="CustomShape 4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52" name="Image 6" descr=""/>
          <p:cNvPicPr/>
          <p:nvPr/>
        </p:nvPicPr>
        <p:blipFill>
          <a:blip r:embed="rId4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53" name="CustomShape 5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93" name="Image 6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94" name="CustomShape 2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95" name="Image 9" descr=""/>
          <p:cNvPicPr/>
          <p:nvPr/>
        </p:nvPicPr>
        <p:blipFill>
          <a:blip r:embed="rId3"/>
          <a:stretch/>
        </p:blipFill>
        <p:spPr>
          <a:xfrm>
            <a:off x="496800" y="612000"/>
            <a:ext cx="718200" cy="718200"/>
          </a:xfrm>
          <a:prstGeom prst="rect">
            <a:avLst/>
          </a:prstGeom>
          <a:ln w="12600">
            <a:noFill/>
          </a:ln>
        </p:spPr>
      </p:pic>
      <p:sp>
        <p:nvSpPr>
          <p:cNvPr id="96" name="CustomShape 3" hidden="1"/>
          <p:cNvSpPr/>
          <p:nvPr/>
        </p:nvSpPr>
        <p:spPr>
          <a:xfrm>
            <a:off x="1274040" y="695160"/>
            <a:ext cx="2602440" cy="54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Programme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98" name="Image 5" descr=""/>
          <p:cNvPicPr/>
          <p:nvPr/>
        </p:nvPicPr>
        <p:blipFill>
          <a:blip r:embed="rId4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99" name="CustomShape 5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1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39" name="Image 6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140" name="CustomShape 2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41" name="Image 9" descr=""/>
          <p:cNvPicPr/>
          <p:nvPr/>
        </p:nvPicPr>
        <p:blipFill>
          <a:blip r:embed="rId3"/>
          <a:stretch/>
        </p:blipFill>
        <p:spPr>
          <a:xfrm>
            <a:off x="496800" y="612000"/>
            <a:ext cx="718200" cy="718200"/>
          </a:xfrm>
          <a:prstGeom prst="rect">
            <a:avLst/>
          </a:prstGeom>
          <a:ln w="12600">
            <a:noFill/>
          </a:ln>
        </p:spPr>
      </p:pic>
      <p:sp>
        <p:nvSpPr>
          <p:cNvPr id="142" name="CustomShape 3" hidden="1"/>
          <p:cNvSpPr/>
          <p:nvPr/>
        </p:nvSpPr>
        <p:spPr>
          <a:xfrm>
            <a:off x="1274040" y="695160"/>
            <a:ext cx="2602440" cy="54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Programme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44" name="Image 7" descr=""/>
          <p:cNvPicPr/>
          <p:nvPr/>
        </p:nvPicPr>
        <p:blipFill>
          <a:blip r:embed="rId4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145" name="CustomShape 5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46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47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85" name="Image 6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186" name="CustomShape 2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87" name="Image 9" descr=""/>
          <p:cNvPicPr/>
          <p:nvPr/>
        </p:nvPicPr>
        <p:blipFill>
          <a:blip r:embed="rId3"/>
          <a:stretch/>
        </p:blipFill>
        <p:spPr>
          <a:xfrm>
            <a:off x="496800" y="612000"/>
            <a:ext cx="718200" cy="718200"/>
          </a:xfrm>
          <a:prstGeom prst="rect">
            <a:avLst/>
          </a:prstGeom>
          <a:ln w="12600">
            <a:noFill/>
          </a:ln>
        </p:spPr>
      </p:pic>
      <p:sp>
        <p:nvSpPr>
          <p:cNvPr id="188" name="CustomShape 3" hidden="1"/>
          <p:cNvSpPr/>
          <p:nvPr/>
        </p:nvSpPr>
        <p:spPr>
          <a:xfrm>
            <a:off x="1274040" y="695160"/>
            <a:ext cx="2602440" cy="54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Programme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190" name="Image 7" descr=""/>
          <p:cNvPicPr/>
          <p:nvPr/>
        </p:nvPicPr>
        <p:blipFill>
          <a:blip r:embed="rId4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191" name="CustomShape 5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231" name="Image 6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2" hidden="1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233" name="Image 9" descr=""/>
          <p:cNvPicPr/>
          <p:nvPr/>
        </p:nvPicPr>
        <p:blipFill>
          <a:blip r:embed="rId3"/>
          <a:stretch/>
        </p:blipFill>
        <p:spPr>
          <a:xfrm>
            <a:off x="496800" y="612000"/>
            <a:ext cx="718200" cy="718200"/>
          </a:xfrm>
          <a:prstGeom prst="rect">
            <a:avLst/>
          </a:prstGeom>
          <a:ln w="12600">
            <a:noFill/>
          </a:ln>
        </p:spPr>
      </p:pic>
      <p:sp>
        <p:nvSpPr>
          <p:cNvPr id="234" name="CustomShape 3" hidden="1"/>
          <p:cNvSpPr/>
          <p:nvPr/>
        </p:nvSpPr>
        <p:spPr>
          <a:xfrm>
            <a:off x="1274040" y="695160"/>
            <a:ext cx="2602440" cy="54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Programme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8064000" y="6580080"/>
            <a:ext cx="2613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|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236" name="Image 12" descr=""/>
          <p:cNvPicPr/>
          <p:nvPr/>
        </p:nvPicPr>
        <p:blipFill>
          <a:blip r:embed="rId4"/>
          <a:stretch/>
        </p:blipFill>
        <p:spPr>
          <a:xfrm>
            <a:off x="0" y="0"/>
            <a:ext cx="9142200" cy="6856200"/>
          </a:xfrm>
          <a:prstGeom prst="rect">
            <a:avLst/>
          </a:prstGeom>
          <a:ln w="12600">
            <a:noFill/>
          </a:ln>
        </p:spPr>
      </p:pic>
      <p:sp>
        <p:nvSpPr>
          <p:cNvPr id="237" name="CustomShape 5"/>
          <p:cNvSpPr/>
          <p:nvPr/>
        </p:nvSpPr>
        <p:spPr>
          <a:xfrm>
            <a:off x="1259640" y="572400"/>
            <a:ext cx="6599880" cy="75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Arial"/>
              </a:rPr>
              <a:t>Merci de votre attention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4320" y="5749920"/>
            <a:ext cx="9142200" cy="11062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7"/>
          <p:cNvSpPr/>
          <p:nvPr/>
        </p:nvSpPr>
        <p:spPr>
          <a:xfrm>
            <a:off x="-4320" y="5511240"/>
            <a:ext cx="9142200" cy="453240"/>
          </a:xfrm>
          <a:prstGeom prst="rect">
            <a:avLst/>
          </a:prstGeom>
          <a:solidFill>
            <a:srgbClr val="4a4a4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AELION - 95, Chemin de Gabardie 31200 TOULOUSE</a:t>
            </a:r>
            <a:endParaRPr b="0" lang="fr-F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05 61 49 42 60 - contact@aelion.fr - www.aelion.fr</a:t>
            </a:r>
            <a:endParaRPr b="0" lang="fr-FR" sz="1200" spc="-1" strike="noStrike">
              <a:latin typeface="Arial"/>
            </a:endParaRPr>
          </a:p>
        </p:txBody>
      </p:sp>
      <p:grpSp>
        <p:nvGrpSpPr>
          <p:cNvPr id="240" name="Group 8"/>
          <p:cNvGrpSpPr/>
          <p:nvPr/>
        </p:nvGrpSpPr>
        <p:grpSpPr>
          <a:xfrm>
            <a:off x="551880" y="6078960"/>
            <a:ext cx="8038440" cy="576000"/>
            <a:chOff x="551880" y="6078960"/>
            <a:chExt cx="8038440" cy="576000"/>
          </a:xfrm>
        </p:grpSpPr>
        <p:grpSp>
          <p:nvGrpSpPr>
            <p:cNvPr id="241" name="Group 9"/>
            <p:cNvGrpSpPr/>
            <p:nvPr/>
          </p:nvGrpSpPr>
          <p:grpSpPr>
            <a:xfrm>
              <a:off x="551880" y="6078960"/>
              <a:ext cx="8038440" cy="576000"/>
              <a:chOff x="551880" y="6078960"/>
              <a:chExt cx="8038440" cy="576000"/>
            </a:xfrm>
          </p:grpSpPr>
          <p:grpSp>
            <p:nvGrpSpPr>
              <p:cNvPr id="242" name="Group 10"/>
              <p:cNvGrpSpPr/>
              <p:nvPr/>
            </p:nvGrpSpPr>
            <p:grpSpPr>
              <a:xfrm>
                <a:off x="551880" y="6078960"/>
                <a:ext cx="4947480" cy="485280"/>
                <a:chOff x="551880" y="6078960"/>
                <a:chExt cx="4947480" cy="485280"/>
              </a:xfrm>
            </p:grpSpPr>
            <p:grpSp>
              <p:nvGrpSpPr>
                <p:cNvPr id="243" name="Group 11"/>
                <p:cNvGrpSpPr/>
                <p:nvPr/>
              </p:nvGrpSpPr>
              <p:grpSpPr>
                <a:xfrm>
                  <a:off x="1938960" y="6155640"/>
                  <a:ext cx="3560400" cy="392760"/>
                  <a:chOff x="1938960" y="6155640"/>
                  <a:chExt cx="3560400" cy="392760"/>
                </a:xfrm>
              </p:grpSpPr>
              <p:pic>
                <p:nvPicPr>
                  <p:cNvPr id="244" name="Image 19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2971800" y="6168600"/>
                    <a:ext cx="1217880" cy="377280"/>
                  </a:xfrm>
                  <a:prstGeom prst="rect">
                    <a:avLst/>
                  </a:prstGeom>
                  <a:ln w="12600">
                    <a:noFill/>
                  </a:ln>
                </p:spPr>
              </p:pic>
              <p:pic>
                <p:nvPicPr>
                  <p:cNvPr id="245" name="Image 21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>
                    <a:off x="4560480" y="6155640"/>
                    <a:ext cx="938880" cy="377280"/>
                  </a:xfrm>
                  <a:prstGeom prst="rect">
                    <a:avLst/>
                  </a:prstGeom>
                  <a:ln w="12600">
                    <a:noFill/>
                  </a:ln>
                </p:spPr>
              </p:pic>
              <p:pic>
                <p:nvPicPr>
                  <p:cNvPr id="246" name="Image 22" descr=""/>
                  <p:cNvPicPr/>
                  <p:nvPr/>
                </p:nvPicPr>
                <p:blipFill>
                  <a:blip r:embed="rId7"/>
                  <a:srcRect l="6282" t="8303" r="5415" b="7581"/>
                  <a:stretch/>
                </p:blipFill>
                <p:spPr>
                  <a:xfrm>
                    <a:off x="1938960" y="6171120"/>
                    <a:ext cx="661680" cy="377280"/>
                  </a:xfrm>
                  <a:prstGeom prst="rect">
                    <a:avLst/>
                  </a:prstGeom>
                  <a:ln w="12600">
                    <a:noFill/>
                  </a:ln>
                </p:spPr>
              </p:pic>
            </p:grpSp>
            <p:pic>
              <p:nvPicPr>
                <p:cNvPr id="247" name="Image 17" descr=""/>
                <p:cNvPicPr/>
                <p:nvPr/>
              </p:nvPicPr>
              <p:blipFill>
                <a:blip r:embed="rId8"/>
                <a:stretch/>
              </p:blipFill>
              <p:spPr>
                <a:xfrm>
                  <a:off x="551880" y="6078960"/>
                  <a:ext cx="1016280" cy="485280"/>
                </a:xfrm>
                <a:prstGeom prst="rect">
                  <a:avLst/>
                </a:prstGeom>
                <a:ln w="12600">
                  <a:noFill/>
                </a:ln>
              </p:spPr>
            </p:pic>
          </p:grpSp>
          <p:pic>
            <p:nvPicPr>
              <p:cNvPr id="248" name="Image 2" descr=""/>
              <p:cNvPicPr/>
              <p:nvPr/>
            </p:nvPicPr>
            <p:blipFill>
              <a:blip r:embed="rId9"/>
              <a:stretch/>
            </p:blipFill>
            <p:spPr>
              <a:xfrm>
                <a:off x="8091360" y="6116760"/>
                <a:ext cx="498960" cy="538200"/>
              </a:xfrm>
              <a:prstGeom prst="rect">
                <a:avLst/>
              </a:prstGeom>
              <a:ln w="12600">
                <a:noFill/>
              </a:ln>
            </p:spPr>
          </p:pic>
        </p:grpSp>
        <p:pic>
          <p:nvPicPr>
            <p:cNvPr id="249" name="Image 6" descr=""/>
            <p:cNvPicPr/>
            <p:nvPr/>
          </p:nvPicPr>
          <p:blipFill>
            <a:blip r:embed="rId10"/>
            <a:stretch/>
          </p:blipFill>
          <p:spPr>
            <a:xfrm>
              <a:off x="5870160" y="6154560"/>
              <a:ext cx="807120" cy="3762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250" name="Image 5" descr=""/>
          <p:cNvPicPr/>
          <p:nvPr/>
        </p:nvPicPr>
        <p:blipFill>
          <a:blip r:embed="rId11"/>
          <a:srcRect l="0" t="21606" r="0" b="0"/>
          <a:stretch/>
        </p:blipFill>
        <p:spPr>
          <a:xfrm>
            <a:off x="-2520" y="1392120"/>
            <a:ext cx="9142200" cy="4122360"/>
          </a:xfrm>
          <a:prstGeom prst="rect">
            <a:avLst/>
          </a:prstGeom>
          <a:ln w="12600">
            <a:noFill/>
          </a:ln>
        </p:spPr>
      </p:pic>
      <p:pic>
        <p:nvPicPr>
          <p:cNvPr id="251" name="Image 18" descr=""/>
          <p:cNvPicPr/>
          <p:nvPr/>
        </p:nvPicPr>
        <p:blipFill>
          <a:blip r:embed="rId12"/>
          <a:stretch/>
        </p:blipFill>
        <p:spPr>
          <a:xfrm>
            <a:off x="6980400" y="6153480"/>
            <a:ext cx="808200" cy="377280"/>
          </a:xfrm>
          <a:prstGeom prst="rect">
            <a:avLst/>
          </a:prstGeom>
          <a:ln w="12600">
            <a:noFill/>
          </a:ln>
        </p:spPr>
      </p:pic>
      <p:sp>
        <p:nvSpPr>
          <p:cNvPr id="252" name="PlaceHolder 1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53" name="PlaceHolder 1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://alias.st" TargetMode="External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gitlab.com/user/gitrepo.git" TargetMode="External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mailto:git@gitlab.com" TargetMode="External"/><Relationship Id="rId2" Type="http://schemas.openxmlformats.org/officeDocument/2006/relationships/hyperlink" Target="https://gitlab.com/your_user/your_repository.git" TargetMode="External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hyperlink" Target="https://myrepo.com/username/forkname" TargetMode="External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hyperlink" Target="https://gist.github.com/thomasfr/9691385" TargetMode="External"/><Relationship Id="rId3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medium.com/@pablorsk/be-a-git-ninja-the-gitattributes-file-e58c07c9e915" TargetMode="External"/><Relationship Id="rId2" Type="http://schemas.openxmlformats.org/officeDocument/2006/relationships/hyperlink" Target="https://delicious-insights.com/fr/articles/preserver-certains-fichiers-au-merge/" TargetMode="External"/><Relationship Id="rId3" Type="http://schemas.openxmlformats.org/officeDocument/2006/relationships/hyperlink" Target="https://gitattributes.io/" TargetMode="External"/><Relationship Id="rId4" Type="http://schemas.openxmlformats.org/officeDocument/2006/relationships/hyperlink" Target="https://git-scm.com/book/fr/v2/Personnalisation-de-Git-Attributs-Git" TargetMode="External"/><Relationship Id="rId5" Type="http://schemas.openxmlformats.org/officeDocument/2006/relationships/hyperlink" Target="https://gist.github.com/nemotoo/b8a1c3a0f1225bb9231979f389fd4f3f" TargetMode="External"/><Relationship Id="rId6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20040" y="4626000"/>
            <a:ext cx="8138160" cy="977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90000"/>
              </a:lnSpc>
            </a:pPr>
            <a:r>
              <a:rPr b="1" lang="fr-FR" sz="3170" spc="-1" strike="noStrike">
                <a:solidFill>
                  <a:srgbClr val="36a9e1"/>
                </a:solidFill>
                <a:latin typeface="Arial"/>
                <a:ea typeface="Arial"/>
              </a:rPr>
              <a:t>Versioning et travail collaboratif avec Git</a:t>
            </a:r>
            <a:br/>
            <a:r>
              <a:rPr b="0" i="1" lang="fr-FR" sz="2470" spc="-1" strike="noStrike">
                <a:solidFill>
                  <a:srgbClr val="000000"/>
                </a:solidFill>
                <a:latin typeface="Arial"/>
                <a:ea typeface="Arial"/>
              </a:rPr>
              <a:t>Système de gestion de versions multi-sujets</a:t>
            </a:r>
            <a:endParaRPr b="0" lang="fr-FR" sz="247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572400" y="4140000"/>
            <a:ext cx="7885800" cy="492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90000"/>
              </a:lnSpc>
              <a:spcBef>
                <a:spcPts val="901"/>
              </a:spcBef>
            </a:pPr>
            <a:r>
              <a:rPr b="0" i="1" lang="fr-FR" sz="2790" spc="-1" strike="noStrike">
                <a:solidFill>
                  <a:srgbClr val="000000"/>
                </a:solidFill>
                <a:latin typeface="Arial"/>
                <a:ea typeface="Arial"/>
              </a:rPr>
              <a:t>Jean-Luc AUBERT</a:t>
            </a:r>
            <a:endParaRPr b="0" lang="fr-FR" sz="279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685800" y="3221640"/>
            <a:ext cx="7770600" cy="380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fr-FR" sz="1200" spc="386" strike="noStrike" cap="all">
                <a:solidFill>
                  <a:srgbClr val="ffffff"/>
                </a:solidFill>
                <a:latin typeface="Arial"/>
                <a:ea typeface="Arial"/>
              </a:rPr>
              <a:t>Développement - outils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8347680" y="6578640"/>
            <a:ext cx="16596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Les branches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Une branche est généralement créée pour chaque fonctionnalité, ainsi, vous pouvez basculer  entre elles :</a:t>
            </a:r>
            <a:endParaRPr b="0" lang="fr-FR" sz="2100" spc="-1" strike="noStrike">
              <a:latin typeface="Arial"/>
            </a:endParaRPr>
          </a:p>
          <a:p>
            <a:pPr lvl="2" marL="44784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Quand une fonctionnalité est prête, vous pouvez la fusionner dans la branche parente,</a:t>
            </a:r>
            <a:endParaRPr b="0" lang="fr-FR" sz="1800" spc="-1" strike="noStrike">
              <a:latin typeface="Arial"/>
            </a:endParaRPr>
          </a:p>
          <a:p>
            <a:pPr lvl="2" marL="44784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Si la branche est stable, vous pouvez la supprimer après fusion,</a:t>
            </a:r>
            <a:endParaRPr b="0" lang="fr-FR" sz="1800" spc="-1" strike="noStrike">
              <a:latin typeface="Arial"/>
            </a:endParaRPr>
          </a:p>
          <a:p>
            <a:pPr lvl="2" marL="44784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Ou la conserver pour évolutions futures,</a:t>
            </a:r>
            <a:endParaRPr b="0" lang="fr-FR" sz="1800" spc="-1" strike="noStrike">
              <a:latin typeface="Arial"/>
            </a:endParaRPr>
          </a:p>
          <a:p>
            <a:pPr lvl="2" marL="44784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42" name="Espace réservé du contenu 10" descr=""/>
          <p:cNvPicPr/>
          <p:nvPr/>
        </p:nvPicPr>
        <p:blipFill>
          <a:blip r:embed="rId1"/>
          <a:stretch/>
        </p:blipFill>
        <p:spPr>
          <a:xfrm>
            <a:off x="5394240" y="1440000"/>
            <a:ext cx="2354400" cy="4859280"/>
          </a:xfrm>
          <a:prstGeom prst="rect">
            <a:avLst/>
          </a:prstGeom>
          <a:ln w="12600">
            <a:noFill/>
          </a:ln>
        </p:spPr>
      </p:pic>
      <p:sp>
        <p:nvSpPr>
          <p:cNvPr id="343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Les branches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Une branche peut ou non être exposée, « poussée », ou simplement détruite sans impacter l’équipe 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Créer une branche pour expérimenter une fonctionnalité,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Invalider l’approche, et supprimer la branche,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Choisir de « pousser » toute ou partie des branches créées,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48" name="Espace réservé du contenu 13" descr=""/>
          <p:cNvPicPr/>
          <p:nvPr/>
        </p:nvPicPr>
        <p:blipFill>
          <a:blip r:embed="rId1"/>
          <a:stretch/>
        </p:blipFill>
        <p:spPr>
          <a:xfrm>
            <a:off x="4629240" y="1993320"/>
            <a:ext cx="3884400" cy="3752280"/>
          </a:xfrm>
          <a:prstGeom prst="rect">
            <a:avLst/>
          </a:prstGeom>
          <a:ln w="12600">
            <a:noFill/>
          </a:ln>
        </p:spPr>
      </p:pic>
      <p:sp>
        <p:nvSpPr>
          <p:cNvPr id="349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8290440" y="6578640"/>
            <a:ext cx="22320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Installation et configuration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Installation de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GIT est disponible sur les principales plate-formes PC, Mac, Linux :</a:t>
            </a:r>
            <a:endParaRPr b="0" lang="fr-FR" sz="19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L’ensemble des téléchargements est disponible sur le site https://git.scm.com,</a:t>
            </a:r>
            <a:endParaRPr b="0" lang="fr-FR" sz="18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Sous Linux Ubuntu, l’installation peut se faire à la ligne de commande : apt install git</a:t>
            </a:r>
            <a:endParaRPr b="0" lang="fr-FR" sz="18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Il existe plusieurs interfaces graphiques pour gérer efficacement le workflow GIT ( Git Krakken entre autre est un excellent projet, ...)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Une fois GIT installé, il doit être configuré : git config</a:t>
            </a:r>
            <a:endParaRPr b="0" lang="fr-FR" sz="19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Au niveau « global », le paramétrage s’appliquera à l’ensemble des commandes GIT : git config --global</a:t>
            </a:r>
            <a:endParaRPr b="0" lang="fr-FR" sz="18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La configuration globale peut être surchargée pour chaque projet : git config</a:t>
            </a:r>
            <a:endParaRPr b="0" lang="fr-FR" sz="18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La configuration de GIT ainsi que l’ensemble des commandes se fait à la ligne de commande :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8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59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Configuration de GIT : Utilisateur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Cette étape permet de « signer » les « validations » que vous allez faire sur vos fichiers. Cette information ne pourra pas être modifiée dans les « commit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--global user.name « Jean-Luc Aubert »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--global user.email « jla.webprojet@gmail.com »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Vous pouvez modifier localement (pour chaque projet) les informations.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Pour vérifier, lister les paramètres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--list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user.email =&gt; Affiche le paramètre spécifique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63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64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Configuration de GIT : Paramètres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D’autres paramètres peuvent être définis par la commande « config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core.editor =&gt; définit l’éditeur par défaut pour GIT (i.e Notepad++),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commit.template =&gt; Modèle de message des commits,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core.autocrlf =&gt; Réglage des caractères de fin de ligne (utile pour les teams avec des environnements différents i.e Linux, MacOS, Windows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En fonction de votre environnement, vous pouvez décider d’appliquer certaines politiques particulières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–global core.excludesfile ~/.gitignore_global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GIT ignorera les fichiers définis dans .gitignore_global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69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Configuration de GIT : Paramètres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fr-FR" sz="1510" spc="-1" strike="noStrike">
                <a:solidFill>
                  <a:srgbClr val="000000"/>
                </a:solidFill>
                <a:latin typeface="Arial"/>
                <a:ea typeface="Arial"/>
              </a:rPr>
              <a:t>Usuellement, on définit un certain nombre d’autres configurations, afin de faciliter les opérations courantes de GIT :</a:t>
            </a:r>
            <a:endParaRPr b="0" lang="fr-FR" sz="15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01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remote.pushdefault origin</a:t>
            </a:r>
            <a:endParaRPr b="0" lang="fr-FR" sz="10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510" spc="-1" strike="noStrike">
                <a:solidFill>
                  <a:srgbClr val="000000"/>
                </a:solidFill>
                <a:latin typeface="Arial"/>
                <a:ea typeface="Arial"/>
              </a:rPr>
              <a:t>Configure « origin » comme étant le dépôt par défaut dans lequel on publiera les branches.</a:t>
            </a:r>
            <a:endParaRPr b="0" lang="fr-FR" sz="15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01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push.default current</a:t>
            </a:r>
            <a:endParaRPr b="0" lang="fr-FR" sz="10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510" spc="-1" strike="noStrike">
                <a:solidFill>
                  <a:srgbClr val="000000"/>
                </a:solidFill>
                <a:latin typeface="Arial"/>
                <a:ea typeface="Arial"/>
              </a:rPr>
              <a:t>Publie par défaut sur une branche portant le même nom que la branche courante dans le « repository »</a:t>
            </a:r>
            <a:endParaRPr b="0" lang="fr-FR" sz="15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01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—global rerere.enabled true</a:t>
            </a:r>
            <a:endParaRPr b="0" lang="fr-FR" sz="10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510" spc="-1" strike="noStrike">
                <a:solidFill>
                  <a:srgbClr val="000000"/>
                </a:solidFill>
                <a:latin typeface="Arial"/>
                <a:ea typeface="Arial"/>
              </a:rPr>
              <a:t>Active l’option REuse REcorded REsolution permettant de conserver des résolutions de fusion sur des branches à long terme.</a:t>
            </a:r>
            <a:endParaRPr b="0" lang="fr-FR" sz="15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01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commit.template « your-model » # Modèle de message des commits,</a:t>
            </a:r>
            <a:endParaRPr b="0" lang="fr-FR" sz="10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01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—global core.autocrlf # Réglage des caractères de fin de ligne (utile pour les teams avec des environnements différents i.e Linux, MacOS, Windows</a:t>
            </a:r>
            <a:endParaRPr b="0" lang="fr-FR" sz="10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fr-FR" sz="1510" spc="-1" strike="noStrike">
                <a:solidFill>
                  <a:srgbClr val="000000"/>
                </a:solidFill>
                <a:latin typeface="Arial"/>
                <a:ea typeface="Arial"/>
              </a:rPr>
              <a:t>En fonction de votre environnement, vous pouvez décider d’appliquer certaines politiques particulières :</a:t>
            </a:r>
            <a:endParaRPr b="0" lang="fr-FR" sz="15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101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–global core.excludesfile ~/.gitignore_global</a:t>
            </a:r>
            <a:endParaRPr b="0" lang="fr-FR" sz="101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fr-FR" sz="1510" spc="-1" strike="noStrike">
                <a:solidFill>
                  <a:srgbClr val="000000"/>
                </a:solidFill>
                <a:latin typeface="Arial"/>
                <a:ea typeface="Arial"/>
              </a:rPr>
              <a:t>GIT ignorera les fichiers définis dans .gitignore_global</a:t>
            </a:r>
            <a:endParaRPr b="0" lang="fr-FR" sz="1510" spc="-1" strike="noStrike">
              <a:latin typeface="Arial"/>
            </a:endParaRPr>
          </a:p>
        </p:txBody>
      </p:sp>
      <p:sp>
        <p:nvSpPr>
          <p:cNvPr id="373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74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Configuration de GIT : Raccourcis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Au quotidien, retenir toutes les commandes peut s’avérer fastidieux. Le fichier « .gitconfig » peut être édité manuellement pour y ajouter des commandes courantes dans la section [alias] 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# Create a feature branch from « devel » branch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feat = checkout -b \"$1\" devel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# Graph in pretty format</a:t>
            </a:r>
            <a:br/>
            <a:r>
              <a:rPr b="0" lang="fr-FR" sz="1400" spc="-1" strike="noStrike">
                <a:solidFill>
                  <a:srgbClr val="24292e"/>
                </a:solidFill>
                <a:latin typeface="Courier New"/>
                <a:ea typeface="Courier New"/>
              </a:rPr>
              <a:t>graph = log --graph --pretty=format:</a:t>
            </a: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'%Cred%h%Creset -%C(yellow)%d%Creset %s %Cgreen(%cr) %C(bold blue)&lt;%an&gt;%Creset'</a:t>
            </a:r>
            <a:r>
              <a:rPr b="0" lang="fr-FR" sz="1400" spc="-1" strike="noStrike">
                <a:solidFill>
                  <a:srgbClr val="24292e"/>
                </a:solidFill>
                <a:latin typeface="Courier New"/>
                <a:ea typeface="Courier New"/>
              </a:rPr>
              <a:t> --abbrev-commit --date=relative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Ou directement à la ligne de commande, pour les commandes de base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–global </a:t>
            </a:r>
            <a:r>
              <a:rPr b="0" lang="fr-FR" sz="1400" spc="-1" strike="noStrike" u="sng">
                <a:solidFill>
                  <a:srgbClr val="0000ff"/>
                </a:solidFill>
                <a:uFillTx/>
                <a:latin typeface="Courier New"/>
                <a:ea typeface="Courier New"/>
                <a:hlinkClick r:id="rId1"/>
              </a:rPr>
              <a:t>alias.st</a:t>
            </a: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status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—global alias.coma "commit -am"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—global alias.undo "reset —soft HEAD^"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Les commandes sont plus rapides à exécuter.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79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280" spc="-1" strike="noStrike">
                <a:solidFill>
                  <a:srgbClr val="ffffff"/>
                </a:solidFill>
                <a:latin typeface="Arial"/>
                <a:ea typeface="Arial"/>
              </a:rPr>
              <a:t>Création / Initialisation d’un dépôt local</a:t>
            </a:r>
            <a:endParaRPr b="0" lang="fr-FR" sz="328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1) Cloner un dépôt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C’est la méthode la plus simple pour récupérer l’intégralité d’un développement sur sa machine, ainsi que la configuration associée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clone https://gitlab.com/user/gitrepo.git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clone </a:t>
            </a:r>
            <a:r>
              <a:rPr b="0" lang="fr-FR" sz="1400" spc="-1" strike="noStrike" u="sng">
                <a:solidFill>
                  <a:srgbClr val="0000ff"/>
                </a:solidFill>
                <a:uFillTx/>
                <a:latin typeface="Courier New"/>
                <a:ea typeface="Courier New"/>
                <a:hlinkClick r:id="rId1"/>
              </a:rPr>
              <a:t>https://gitlab.com/user/gitrepo.git</a:t>
            </a: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 my_directory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Dans le premier cas, le « repository » distant sera intégralement copié dans le dossier spécifié par le nom du dépôt distant.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Dans le second cas, le dépôt distant sera copié dans le dossier spécifié.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Si le dépôt distant est privé, vous devrez vous identifier à l’aide de vos clés privées.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Brève histoire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Git est né de la rupture entre les développeurs du noyau Linux et la société qui développait Bitkeeper, outil propriétaire utilisé à l’époque,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En 2005, l’équipe de Linus Torvalds décide de créer ses propres outils devant poursuivre les objectifs suivants :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8347680" y="6578640"/>
            <a:ext cx="16596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Gérer les clés SSH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Pour assurer la confidentialité et la sécurité de vos dépôts, confirmer les transactions, l’idéal est de les rendre « privé ». Le système utilisera ensuite un échange clé-privée, clé-publique pour confirmer les manipulations.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Pour créer un couple clé privée / clé publique, sous Git Bash 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ssh-keygen -o -t rsa -b 4096 – C « vous@votredomaine.com »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cat ~/.ssh/id_rsa.pub | clip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Collez la clé publique dans la configuration de votre compte Gitlab (ou Github), et vérifiez la configuration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ssh -T git@gitlab.com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2) Initialiser un dépôt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Vous pouvez initialiser un dépôt GIT à la racine d’un projet existant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cd ~/my_workspace/my_project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init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Un dossier caché « .git » sera créé dans le dossier de votre projet, GIT pourra désormais être utilisé pour ce projet.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 ce stade, l’ensemble de vos « commit », création de branches, etc. seront stockés dans ce dossier.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Attention donc à ne pas supprimer ce dossier. GIT n’est pas un système de sauvegarde, utilisez les outils adaptés pour ça.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397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98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2850" spc="-1" strike="noStrike">
                <a:solidFill>
                  <a:srgbClr val="36a9e1"/>
                </a:solidFill>
                <a:latin typeface="Arial"/>
                <a:ea typeface="Arial"/>
              </a:rPr>
              <a:t>Associer votre dépôt local à un dépôt distant</a:t>
            </a:r>
            <a:endParaRPr b="0" lang="fr-FR" sz="285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860" spc="-1" strike="noStrike">
                <a:solidFill>
                  <a:srgbClr val="000000"/>
                </a:solidFill>
                <a:latin typeface="Arial"/>
                <a:ea typeface="Arial"/>
              </a:rPr>
              <a:t>Vous pouvez associer votre dépôt local à un dépôt distant afin de partager toute ou partie de votre code avec d’autres développeurs. Vous devez pour cela disposer d’un compte sur une « forge » quelconque : github, gitlab, etc. ou disposer d’un serveur GIT sur votre réseau d’entreprise.</a:t>
            </a:r>
            <a:endParaRPr b="0" lang="fr-FR" sz="186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301"/>
              </a:spcBef>
            </a:pPr>
            <a:r>
              <a:rPr b="0" lang="fr-FR" sz="1280" spc="-1" strike="noStrike">
                <a:solidFill>
                  <a:srgbClr val="000000"/>
                </a:solidFill>
                <a:latin typeface="Courier New"/>
                <a:ea typeface="Courier New"/>
              </a:rPr>
              <a:t>git remote add origin </a:t>
            </a:r>
            <a:r>
              <a:rPr b="0" lang="fr-FR" sz="1280" spc="-1" strike="noStrike" u="sng">
                <a:solidFill>
                  <a:srgbClr val="0000ff"/>
                </a:solidFill>
                <a:uFillTx/>
                <a:latin typeface="Courier New"/>
                <a:ea typeface="Courier New"/>
                <a:hlinkClick r:id="rId1"/>
              </a:rPr>
              <a:t>git@gitlab.com</a:t>
            </a:r>
            <a:r>
              <a:rPr b="0" lang="fr-FR" sz="1280" spc="-1" strike="noStrike">
                <a:solidFill>
                  <a:srgbClr val="000000"/>
                </a:solidFill>
                <a:latin typeface="Courier New"/>
                <a:ea typeface="Courier New"/>
              </a:rPr>
              <a:t>:your_distant_repository.git (avec authentification  SSH),</a:t>
            </a:r>
            <a:endParaRPr b="0" lang="fr-FR" sz="128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301"/>
              </a:spcBef>
            </a:pPr>
            <a:r>
              <a:rPr b="0" lang="fr-FR" sz="1280" spc="-1" strike="noStrike">
                <a:solidFill>
                  <a:srgbClr val="000000"/>
                </a:solidFill>
                <a:latin typeface="Courier New"/>
                <a:ea typeface="Courier New"/>
              </a:rPr>
              <a:t>git remote add origin </a:t>
            </a:r>
            <a:r>
              <a:rPr b="0" lang="fr-FR" sz="1280" spc="-1" strike="noStrike" u="sng">
                <a:solidFill>
                  <a:srgbClr val="0000ff"/>
                </a:solidFill>
                <a:uFillTx/>
                <a:latin typeface="Courier New"/>
                <a:ea typeface="Courier New"/>
                <a:hlinkClick r:id="rId2"/>
              </a:rPr>
              <a:t>https://gitlab.com/your_user/your_repository.git</a:t>
            </a:r>
            <a:r>
              <a:rPr b="0" lang="fr-FR" sz="1280" spc="-1" strike="noStrike">
                <a:solidFill>
                  <a:srgbClr val="000000"/>
                </a:solidFill>
                <a:latin typeface="Courier New"/>
                <a:ea typeface="Courier New"/>
              </a:rPr>
              <a:t> (sans authentification)</a:t>
            </a:r>
            <a:endParaRPr b="0" lang="fr-FR" sz="12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860" spc="-1" strike="noStrike">
                <a:solidFill>
                  <a:srgbClr val="000000"/>
                </a:solidFill>
                <a:latin typeface="Arial"/>
                <a:ea typeface="Arial"/>
              </a:rPr>
              <a:t>La commande associera votre dépôt local à un dépôt distant sur Gitlab. Vos opérations de « push » se feront automatiquement par la référence « origin ».</a:t>
            </a:r>
            <a:endParaRPr b="0" lang="fr-FR" sz="18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860" spc="-1" strike="noStrike">
                <a:solidFill>
                  <a:srgbClr val="000000"/>
                </a:solidFill>
                <a:latin typeface="Arial"/>
                <a:ea typeface="Arial"/>
              </a:rPr>
              <a:t>Si vous aviez déjà dans le dépôt distant déposés certains fichiers (i.e readme.md, licence, …), effectuez un premier « pull » après l’association, afin d’avoir une copie identique localement.</a:t>
            </a:r>
            <a:endParaRPr b="0" lang="fr-FR" sz="186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301"/>
              </a:spcBef>
            </a:pPr>
            <a:r>
              <a:rPr b="0" lang="fr-FR" sz="128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pull origin master</a:t>
            </a:r>
            <a:endParaRPr b="0" lang="fr-FR" sz="1280" spc="-1" strike="noStrike">
              <a:latin typeface="Arial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03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Gestion standard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.gitignore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 fichier « .gitignore » va servir à indiquer à GIT de ne pas tenir compte de certains fichiers dans sa base de données.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En effet, les « builds », les fichiers compilés, les packages ou librairies, dépendances n’ont pas lieu d’être suivis.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 fichier « .gitignore » est un simple fichier texte, dans lequel vous allez pouvoir exlure dossiers et/ou fichiers à partir de leur nom ou d’un motif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# .gitignore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./node_modules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*.vscode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./dist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# Exclude all vendor subfolders but my-component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!vendor/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vendor/*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!vendor/my-component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12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Ajouter des fichiers en zone de transit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Après avoir clôné ou initialisé un dépôt GIT, la première opération à réaliser est de faire un premier « commit » de vos fichiers. Un « commit » consiste à prendre un instantané de l’état de votre système de fichiers à un instant 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Avant de valider, utilisez la commande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status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br/>
            <a:endParaRPr b="0" lang="fr-FR" sz="1400" spc="-1" strike="noStrike">
              <a:latin typeface="Arial"/>
            </a:endParaRPr>
          </a:p>
        </p:txBody>
      </p:sp>
      <p:pic>
        <p:nvPicPr>
          <p:cNvPr id="416" name="image19.png" descr=""/>
          <p:cNvPicPr/>
          <p:nvPr/>
        </p:nvPicPr>
        <p:blipFill>
          <a:blip r:embed="rId1"/>
          <a:stretch/>
        </p:blipFill>
        <p:spPr>
          <a:xfrm>
            <a:off x="2840760" y="3841920"/>
            <a:ext cx="3460680" cy="2330280"/>
          </a:xfrm>
          <a:prstGeom prst="rect">
            <a:avLst/>
          </a:prstGeom>
          <a:ln w="12600">
            <a:noFill/>
          </a:ln>
        </p:spPr>
      </p:pic>
      <p:sp>
        <p:nvSpPr>
          <p:cNvPr id="417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18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Ajouter des fichiers en zone de transit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Au premier « commit », vous voudrez ajouter tous les fichiers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add .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br/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Pour ajouter certains fichiers uniquement, spécifiez le fichier après « add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add mon_fichier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c00000"/>
                </a:solidFill>
                <a:latin typeface="Arial"/>
                <a:ea typeface="Arial"/>
              </a:rPr>
              <a:t>Attention, lors du « commit » l’instantané tiendra compte de la version du fichier au moment du « git add » et non pas de celle du moment du « git commit ». Pour replacer le fichier, réutilisez la commande « git add » juste avant « git commit ».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422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23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2270" spc="-1" strike="noStrike">
                <a:solidFill>
                  <a:srgbClr val="36a9e1"/>
                </a:solidFill>
                <a:latin typeface="Arial"/>
                <a:ea typeface="Arial"/>
              </a:rPr>
              <a:t>Ajouter des fichiers en zone de transit : première frayeur</a:t>
            </a:r>
            <a:endParaRPr b="0" lang="fr-FR" sz="227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Il se peut que par inadvertance, après avoir utiliser la commande « git add . » que vous voyiez des fichiers non souhaités dans les sections de suivi de la commande « git status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br/>
            <a:endParaRPr b="0" lang="fr-FR" sz="2100" spc="-1" strike="noStrike">
              <a:latin typeface="Arial"/>
            </a:endParaRPr>
          </a:p>
        </p:txBody>
      </p:sp>
      <p:pic>
        <p:nvPicPr>
          <p:cNvPr id="427" name="image20.png" descr=""/>
          <p:cNvPicPr/>
          <p:nvPr/>
        </p:nvPicPr>
        <p:blipFill>
          <a:blip r:embed="rId1"/>
          <a:stretch/>
        </p:blipFill>
        <p:spPr>
          <a:xfrm>
            <a:off x="379440" y="2714760"/>
            <a:ext cx="3949560" cy="1108440"/>
          </a:xfrm>
          <a:prstGeom prst="rect">
            <a:avLst/>
          </a:prstGeom>
          <a:ln w="12600">
            <a:noFill/>
          </a:ln>
        </p:spPr>
      </p:pic>
      <p:sp>
        <p:nvSpPr>
          <p:cNvPr id="428" name="CustomShape 4"/>
          <p:cNvSpPr/>
          <p:nvPr/>
        </p:nvSpPr>
        <p:spPr>
          <a:xfrm>
            <a:off x="4513680" y="2625840"/>
            <a:ext cx="3652200" cy="129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C’est le cas par exemple si vous n’avez pas de fichier « .gitignore » avant l’ajout des fichiers. Il est nécessaire dans ce cas de nettoyer la zone de transit :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29" name="CustomShape 5"/>
          <p:cNvSpPr/>
          <p:nvPr/>
        </p:nvSpPr>
        <p:spPr>
          <a:xfrm>
            <a:off x="5384520" y="3677400"/>
            <a:ext cx="190980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rm -r * </a:t>
            </a:r>
            <a:r>
              <a:rPr b="0" lang="fr-FR" sz="1200" spc="-1" strike="noStrike">
                <a:solidFill>
                  <a:srgbClr val="ce181e"/>
                </a:solidFill>
                <a:latin typeface="Courier New"/>
                <a:ea typeface="Courier New"/>
              </a:rPr>
              <a:t>--cached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430" name="CustomShape 6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31" name="CustomShape 7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8"/>
          <p:cNvSpPr/>
          <p:nvPr/>
        </p:nvSpPr>
        <p:spPr>
          <a:xfrm>
            <a:off x="385920" y="4146480"/>
            <a:ext cx="7440840" cy="911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Après un premier commit, la commande :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git reset &lt;filename&gt;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Permet de retirer le fichier &lt;filename&gt; de la zone de stage.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Ajouter des fichiers en zone de transit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Vos modifications sont prêtes, vous allez ajouter les fichiers en zone de transit, afin qu’ils puissent être validés (enregistrés dans la base de données GIT locale)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436" name="CustomShape 4"/>
          <p:cNvSpPr/>
          <p:nvPr/>
        </p:nvSpPr>
        <p:spPr>
          <a:xfrm>
            <a:off x="4006080" y="3132000"/>
            <a:ext cx="3832560" cy="809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L’indexation interactive offre plusieurs options, détaillées un peu plus loin dans ce chapitre.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37" name="CustomShape 5"/>
          <p:cNvSpPr/>
          <p:nvPr/>
        </p:nvSpPr>
        <p:spPr>
          <a:xfrm>
            <a:off x="659160" y="4971600"/>
            <a:ext cx="3281400" cy="44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add . # ou…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add -i ou git add --interactive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438" name="image21.png" descr=""/>
          <p:cNvPicPr/>
          <p:nvPr/>
        </p:nvPicPr>
        <p:blipFill>
          <a:blip r:embed="rId1"/>
          <a:stretch/>
        </p:blipFill>
        <p:spPr>
          <a:xfrm>
            <a:off x="653040" y="3132000"/>
            <a:ext cx="2675880" cy="1614600"/>
          </a:xfrm>
          <a:prstGeom prst="rect">
            <a:avLst/>
          </a:prstGeom>
          <a:ln w="12600">
            <a:noFill/>
          </a:ln>
        </p:spPr>
      </p:pic>
      <p:sp>
        <p:nvSpPr>
          <p:cNvPr id="439" name="CustomShape 6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40" name="CustomShape 7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Ajouter des fichiers en zone de transit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L'utilisation de l'indexation interactive se révèle pratique lorsque vous avez travaillé sur différentes « fonctionnalités » n’ayant pas de rapport les unes avec les autres, par exemple, vous avez modifié « rapidement » une classe  de persistance, et en même temps, avez apporté des modifications à une vue 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444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45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6" name="indexation-interactive.png" descr=""/>
          <p:cNvPicPr/>
          <p:nvPr/>
        </p:nvPicPr>
        <p:blipFill>
          <a:blip r:embed="rId1"/>
          <a:stretch/>
        </p:blipFill>
        <p:spPr>
          <a:xfrm>
            <a:off x="195120" y="3175560"/>
            <a:ext cx="4103280" cy="3070800"/>
          </a:xfrm>
          <a:prstGeom prst="rect">
            <a:avLst/>
          </a:prstGeom>
          <a:ln w="12600">
            <a:noFill/>
          </a:ln>
        </p:spPr>
      </p:pic>
      <p:sp>
        <p:nvSpPr>
          <p:cNvPr id="447" name="CustomShape 6"/>
          <p:cNvSpPr/>
          <p:nvPr/>
        </p:nvSpPr>
        <p:spPr>
          <a:xfrm>
            <a:off x="4468320" y="3135600"/>
            <a:ext cx="2377080" cy="590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Utilisez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add —interactive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448" name="interactive-options.png" descr=""/>
          <p:cNvPicPr/>
          <p:nvPr/>
        </p:nvPicPr>
        <p:blipFill>
          <a:blip r:embed="rId2"/>
          <a:stretch/>
        </p:blipFill>
        <p:spPr>
          <a:xfrm>
            <a:off x="5215320" y="3747600"/>
            <a:ext cx="3681000" cy="27378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Brève histoire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Rapidité,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Conception simple,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Fort support des développements non linéaires (multiples branches parallèles),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Complètement distribué à travers le réseau,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Capable de traiter de très gros projets.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04" name="CustomShape 5"/>
          <p:cNvSpPr/>
          <p:nvPr/>
        </p:nvSpPr>
        <p:spPr>
          <a:xfrm>
            <a:off x="8347680" y="6578640"/>
            <a:ext cx="16596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Ajouter des fichiers en zone de transit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Choisissez l’option 2 ou U pour sélectionner les fichiers à indexer 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452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53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indexation-interactive-file-select.png" descr=""/>
          <p:cNvPicPr/>
          <p:nvPr/>
        </p:nvPicPr>
        <p:blipFill>
          <a:blip r:embed="rId1"/>
          <a:stretch/>
        </p:blipFill>
        <p:spPr>
          <a:xfrm>
            <a:off x="630000" y="2165760"/>
            <a:ext cx="3582000" cy="2649600"/>
          </a:xfrm>
          <a:prstGeom prst="rect">
            <a:avLst/>
          </a:prstGeom>
          <a:ln w="12600">
            <a:noFill/>
          </a:ln>
        </p:spPr>
      </p:pic>
      <p:sp>
        <p:nvSpPr>
          <p:cNvPr id="455" name="CustomShape 6"/>
          <p:cNvSpPr/>
          <p:nvPr/>
        </p:nvSpPr>
        <p:spPr>
          <a:xfrm>
            <a:off x="662400" y="4970880"/>
            <a:ext cx="7160760" cy="911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Indiquez en séparant par des virgules les fichiers à indexer. Les fichiers apparaissent marqués d’une étoile, après avoir appuyé sur la touche Entrée. Appuyez une nouvelle fois sur Entrée, puis q ou 7.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Premier « commit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Une fois prêt, vous pouvez déclencher votre premier « commit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commit -m « Message »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L’ensemble des fichiers en zone de transit fera l’objet d’un « snapshot » à l’instant 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status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br/>
            <a:endParaRPr b="0" lang="fr-FR" sz="1300" spc="-1" strike="noStrike">
              <a:latin typeface="Arial"/>
            </a:endParaRPr>
          </a:p>
        </p:txBody>
      </p:sp>
      <p:pic>
        <p:nvPicPr>
          <p:cNvPr id="459" name="image22.png" descr=""/>
          <p:cNvPicPr/>
          <p:nvPr/>
        </p:nvPicPr>
        <p:blipFill>
          <a:blip r:embed="rId1"/>
          <a:stretch/>
        </p:blipFill>
        <p:spPr>
          <a:xfrm>
            <a:off x="4325760" y="3080160"/>
            <a:ext cx="4066920" cy="2422800"/>
          </a:xfrm>
          <a:prstGeom prst="rect">
            <a:avLst/>
          </a:prstGeom>
          <a:ln w="12600">
            <a:noFill/>
          </a:ln>
        </p:spPr>
      </p:pic>
      <p:pic>
        <p:nvPicPr>
          <p:cNvPr id="460" name="image23.png" descr=""/>
          <p:cNvPicPr/>
          <p:nvPr/>
        </p:nvPicPr>
        <p:blipFill>
          <a:blip r:embed="rId2"/>
          <a:stretch/>
        </p:blipFill>
        <p:spPr>
          <a:xfrm>
            <a:off x="195840" y="4675680"/>
            <a:ext cx="4006800" cy="827280"/>
          </a:xfrm>
          <a:prstGeom prst="rect">
            <a:avLst/>
          </a:prstGeom>
          <a:ln w="12600">
            <a:noFill/>
          </a:ln>
        </p:spPr>
      </p:pic>
      <p:sp>
        <p:nvSpPr>
          <p:cNvPr id="461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62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64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« Amender » un précédent commit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Il est possible avec GIT d’amender un précédent « commit », en d’autres termes, en cas d’oubli d’un fichier, ou d’erreur dans le message de « commit », plutôt que de faire un nouveau « commit », avec un seul fichier, juste modifier le commit précédent.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Modifier le message du précédent « commit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commit --amend -m «Message modifié»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Ajouter un fichier oublié, sans mettre à jour le message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commit --amend --no-edit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67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«Annuler» un commit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Il peut arriver que vous ayez pris un instantané qui n’a pas lieu d’être, i.e. une fonctionnalité improbable, ou juste une mauvaise manipulation sur un fichier. Vous pouvez annuler un commit.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Revenir à un commit précédent 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bdeb6e54d90232b9c39d971464bcc3592d9dd7a8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Le hash du commit peut être visualisé par la commande 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log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c00000"/>
                </a:solidFill>
                <a:latin typeface="Arial"/>
                <a:ea typeface="Arial"/>
              </a:rPr>
              <a:t>En mode « détaché », vous ne travaillez plus sur une branche, vos commits seront « orphelins » et supprimés par GIT.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471" name="Espace réservé du contenu 15" descr=""/>
          <p:cNvPicPr/>
          <p:nvPr/>
        </p:nvPicPr>
        <p:blipFill>
          <a:blip r:embed="rId1"/>
          <a:stretch/>
        </p:blipFill>
        <p:spPr>
          <a:xfrm>
            <a:off x="4629240" y="2710080"/>
            <a:ext cx="3884400" cy="2318760"/>
          </a:xfrm>
          <a:prstGeom prst="rect">
            <a:avLst/>
          </a:prstGeom>
          <a:ln w="12600">
            <a:noFill/>
          </a:ln>
        </p:spPr>
      </p:pic>
      <p:sp>
        <p:nvSpPr>
          <p:cNvPr id="472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73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«Annuler» un commit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2080" spc="-1" strike="noStrike">
                <a:solidFill>
                  <a:srgbClr val="000000"/>
                </a:solidFill>
                <a:latin typeface="Arial"/>
                <a:ea typeface="Arial"/>
              </a:rPr>
              <a:t>A partir de ce moment, vous pouvez créer une nouvelle branche :</a:t>
            </a:r>
            <a:endParaRPr b="0" lang="fr-FR" sz="20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fr-FR" sz="129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-b NoDummyLocalization</a:t>
            </a:r>
            <a:endParaRPr b="0" lang="fr-FR" sz="129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2080" spc="-1" strike="noStrike">
                <a:solidFill>
                  <a:srgbClr val="000000"/>
                </a:solidFill>
                <a:latin typeface="Arial"/>
                <a:ea typeface="Arial"/>
              </a:rPr>
              <a:t>Le commit précédent (dans l’exemple Dummy english localization) n’existe plus dans cette branche.</a:t>
            </a:r>
            <a:endParaRPr b="0" lang="fr-FR" sz="20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20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20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20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20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20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2080" spc="-1" strike="noStrike">
                <a:solidFill>
                  <a:srgbClr val="000000"/>
                </a:solidFill>
                <a:latin typeface="Arial"/>
                <a:ea typeface="Arial"/>
              </a:rPr>
              <a:t>Cependant, elle persiste dans la branche parente (souvent « master »)</a:t>
            </a:r>
            <a:endParaRPr b="0" lang="fr-FR" sz="208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2080" spc="-1" strike="noStrike">
                <a:solidFill>
                  <a:srgbClr val="c00000"/>
                </a:solidFill>
                <a:latin typeface="Arial"/>
                <a:ea typeface="Arial"/>
              </a:rPr>
              <a:t>Utiliser la </a:t>
            </a:r>
            <a:r>
              <a:rPr b="0" lang="fr-FR" sz="2380" spc="-1" strike="noStrike">
                <a:solidFill>
                  <a:srgbClr val="c00000"/>
                </a:solidFill>
                <a:latin typeface="Arial"/>
                <a:ea typeface="Arial"/>
              </a:rPr>
              <a:t>commande </a:t>
            </a:r>
            <a:r>
              <a:rPr b="0" lang="fr-FR" sz="1979" spc="-1" strike="noStrike">
                <a:solidFill>
                  <a:srgbClr val="000000"/>
                </a:solidFill>
                <a:latin typeface="Courier New"/>
                <a:ea typeface="Courier New"/>
              </a:rPr>
              <a:t>git revert HEAD </a:t>
            </a:r>
            <a:r>
              <a:rPr b="0" lang="fr-FR" sz="2080" spc="-1" strike="noStrike">
                <a:solidFill>
                  <a:srgbClr val="c00000"/>
                </a:solidFill>
                <a:latin typeface="Arial"/>
                <a:ea typeface="Arial"/>
              </a:rPr>
              <a:t>pour créer un nouveau « commit » qui sera l’exact opposé du dernier « commit »</a:t>
            </a:r>
            <a:endParaRPr b="0" lang="fr-FR" sz="2080" spc="-1" strike="noStrike">
              <a:latin typeface="Arial"/>
            </a:endParaRPr>
          </a:p>
        </p:txBody>
      </p:sp>
      <p:pic>
        <p:nvPicPr>
          <p:cNvPr id="477" name="image25.png" descr=""/>
          <p:cNvPicPr/>
          <p:nvPr/>
        </p:nvPicPr>
        <p:blipFill>
          <a:blip r:embed="rId1"/>
          <a:stretch/>
        </p:blipFill>
        <p:spPr>
          <a:xfrm>
            <a:off x="2291040" y="3019680"/>
            <a:ext cx="4560480" cy="1369800"/>
          </a:xfrm>
          <a:prstGeom prst="rect">
            <a:avLst/>
          </a:prstGeom>
          <a:ln w="12600">
            <a:noFill/>
          </a:ln>
        </p:spPr>
      </p:pic>
      <p:sp>
        <p:nvSpPr>
          <p:cNvPr id="478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79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«Annuler» un commit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Vous pouvez annuler un commit en « réinitialisant » (reset)  l’historique sur un commit donné, en supprimant les « commits » suivants.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reset --hard bdeb6e54d90232b9c39d971464bcc3592d9dd7a8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Le nettoyage de l’historique ne fera plus apparaître les commits suivant le commit sur lequel le reset a eu lieu.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c00000"/>
                </a:solidFill>
                <a:latin typeface="Arial"/>
                <a:ea typeface="Arial"/>
              </a:rPr>
              <a:t>Utiliser la commande </a:t>
            </a:r>
            <a:r>
              <a:rPr b="0" lang="fr-FR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reset </a:t>
            </a:r>
            <a:r>
              <a:rPr b="0" lang="fr-FR" sz="1900" spc="-1" strike="noStrike">
                <a:solidFill>
                  <a:srgbClr val="c00000"/>
                </a:solidFill>
                <a:latin typeface="Arial"/>
                <a:ea typeface="Arial"/>
              </a:rPr>
              <a:t>sera efficace en local, mais risquée si les commits « supprimés » ont été poussés. GIT lèvera une exception au moment du « push » indiquant que votre branche est obsolète car il manque des commits !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483" name="Image 12" descr=""/>
          <p:cNvPicPr/>
          <p:nvPr/>
        </p:nvPicPr>
        <p:blipFill>
          <a:blip r:embed="rId1"/>
          <a:stretch/>
        </p:blipFill>
        <p:spPr>
          <a:xfrm>
            <a:off x="2707560" y="2876760"/>
            <a:ext cx="2954520" cy="1775520"/>
          </a:xfrm>
          <a:prstGeom prst="rect">
            <a:avLst/>
          </a:prstGeom>
          <a:ln w="12600">
            <a:noFill/>
          </a:ln>
        </p:spPr>
      </p:pic>
      <p:sp>
        <p:nvSpPr>
          <p:cNvPr id="484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85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Les branches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89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Les branches de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GIT permet en encourage l’utilisation massive des branches, grâce à la rapidité avec laquelle l’utilisateur peut créer des embranchements, basculer entre les branches, fusionner tout aussi aisément.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La branche par défaut de GIT est la branche « master » et devrait être la branche dans laquelle le « pointeur » de fin (« HEAD ») est l’état de mise en production.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En parallèle, une branche « devel » devrait exister, dans laquelle le pointeur de fin (« HEAD ») contient le prochain incrément de livraison.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branch 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	</a:t>
            </a: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-b devel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493" name="image27.png" descr=""/>
          <p:cNvPicPr/>
          <p:nvPr/>
        </p:nvPicPr>
        <p:blipFill>
          <a:blip r:embed="rId1"/>
          <a:stretch/>
        </p:blipFill>
        <p:spPr>
          <a:xfrm>
            <a:off x="3060000" y="4824000"/>
            <a:ext cx="4786920" cy="1012320"/>
          </a:xfrm>
          <a:prstGeom prst="rect">
            <a:avLst/>
          </a:prstGeom>
          <a:ln w="12600">
            <a:noFill/>
          </a:ln>
        </p:spPr>
      </p:pic>
      <p:sp>
        <p:nvSpPr>
          <p:cNvPr id="494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95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Modèle de branches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 partir de la branche « devel », on a coutume de créer des branches par grandes fonctionnalités (« feature branches »), ces branches seront ensuite fusionnées dans la branche « devel » qui sera elle même fusionnée ensuite dans la branche « master » lorsqu’elle sera redevenue stable en fin de « sprint ».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Les « featured branches » ont une durée de vie limitée, et peuvent donc être supprimées, le cas échéant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branch -d NoDummyLocalization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499" name="Espace réservé du contenu 10" descr=""/>
          <p:cNvPicPr/>
          <p:nvPr/>
        </p:nvPicPr>
        <p:blipFill>
          <a:blip r:embed="rId1"/>
          <a:stretch/>
        </p:blipFill>
        <p:spPr>
          <a:xfrm>
            <a:off x="4957920" y="1440000"/>
            <a:ext cx="3226680" cy="4859280"/>
          </a:xfrm>
          <a:prstGeom prst="rect">
            <a:avLst/>
          </a:prstGeom>
          <a:ln w="12600">
            <a:noFill/>
          </a:ln>
        </p:spPr>
      </p:pic>
      <p:sp>
        <p:nvSpPr>
          <p:cNvPr id="500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01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Feature Branch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901"/>
              </a:spcBef>
            </a:pPr>
            <a:r>
              <a:rPr b="0" lang="fr-FR" sz="2020" spc="-1" strike="noStrike">
                <a:solidFill>
                  <a:srgbClr val="000000"/>
                </a:solidFill>
                <a:latin typeface="Arial"/>
                <a:ea typeface="Arial"/>
              </a:rPr>
              <a:t>Une branche de fonctionnalité ne devrait exister que localement, pas sur le dépôt distant.</a:t>
            </a:r>
            <a:br/>
            <a:r>
              <a:rPr b="0" lang="fr-FR" sz="2020" spc="-1" strike="noStrike">
                <a:solidFill>
                  <a:srgbClr val="000000"/>
                </a:solidFill>
                <a:latin typeface="Arial"/>
                <a:ea typeface="Arial"/>
              </a:rPr>
              <a:t>Cependant, si une nouvelle branche existe, vous pouvez la supprimer sur le dépôt distant :</a:t>
            </a:r>
            <a:endParaRPr b="0" lang="fr-FR" sz="202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01"/>
              </a:spcBef>
            </a:pPr>
            <a:endParaRPr b="0" lang="fr-FR" sz="202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b="0" lang="fr-FR" sz="125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push origin --delete NoDummyLocalization</a:t>
            </a:r>
            <a:endParaRPr b="0" lang="fr-FR" sz="125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b="0" lang="fr-FR" sz="125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01"/>
              </a:spcBef>
            </a:pPr>
            <a:r>
              <a:rPr b="0" lang="fr-FR" sz="2020" spc="-1" strike="noStrike">
                <a:solidFill>
                  <a:srgbClr val="000000"/>
                </a:solidFill>
                <a:latin typeface="Arial"/>
                <a:ea typeface="Arial"/>
              </a:rPr>
              <a:t>En cas d’erreur, (« failed to push some refs »), cela signifie que la branche a été supprimée sur le dépôt distant, dans ce cas :</a:t>
            </a:r>
            <a:endParaRPr b="0" lang="fr-FR" sz="202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901"/>
              </a:spcBef>
            </a:pPr>
            <a:endParaRPr b="0" lang="fr-FR" sz="202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b="0" lang="fr-FR" sz="1250" spc="-1" strike="noStrike">
                <a:solidFill>
                  <a:srgbClr val="000000"/>
                </a:solidFill>
                <a:latin typeface="Courier New"/>
                <a:ea typeface="Courier New"/>
              </a:rPr>
              <a:t>git fetch --prune</a:t>
            </a:r>
            <a:endParaRPr b="0" lang="fr-FR" sz="1250" spc="-1" strike="noStrike">
              <a:latin typeface="Arial"/>
            </a:endParaRPr>
          </a:p>
        </p:txBody>
      </p:sp>
      <p:pic>
        <p:nvPicPr>
          <p:cNvPr id="505" name="Espace réservé du contenu 11" descr=""/>
          <p:cNvPicPr/>
          <p:nvPr/>
        </p:nvPicPr>
        <p:blipFill>
          <a:blip r:embed="rId1"/>
          <a:stretch/>
        </p:blipFill>
        <p:spPr>
          <a:xfrm>
            <a:off x="5666760" y="1440000"/>
            <a:ext cx="1809000" cy="4859280"/>
          </a:xfrm>
          <a:prstGeom prst="rect">
            <a:avLst/>
          </a:prstGeom>
          <a:ln w="12600">
            <a:noFill/>
          </a:ln>
        </p:spPr>
      </p:pic>
      <p:sp>
        <p:nvSpPr>
          <p:cNvPr id="506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07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Qu’est-ce-que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lvl="1" marL="219600" indent="-2178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920" spc="-1" strike="noStrike">
                <a:solidFill>
                  <a:srgbClr val="000000"/>
                </a:solidFill>
                <a:latin typeface="Arial"/>
                <a:ea typeface="Arial"/>
              </a:rPr>
              <a:t>GIT est conçu comme une sorte d’appareil photo capable de prendre une capture de l’état de votre projet à tout moment. En d’autres termes, à chaque « validation » (ou commit), GIT capture l’état des fichiers à cet instant et conserve une référence à cette capture :</a:t>
            </a:r>
            <a:endParaRPr b="0" lang="fr-FR" sz="1920" spc="-1" strike="noStrike">
              <a:latin typeface="Arial"/>
            </a:endParaRPr>
          </a:p>
          <a:p>
            <a:pPr lvl="1" marL="219600" indent="-2178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920" spc="-1" strike="noStrike">
                <a:solidFill>
                  <a:srgbClr val="000000"/>
                </a:solidFill>
                <a:latin typeface="Arial"/>
                <a:ea typeface="Arial"/>
              </a:rPr>
              <a:t>Si certains fichiers n’ont pas changé depuis la dernière validation, GIT conserve un lien vers le fichier qu’il a déjà conservé précédemment,</a:t>
            </a:r>
            <a:endParaRPr b="0" lang="fr-FR" sz="1920" spc="-1" strike="noStrike">
              <a:latin typeface="Arial"/>
            </a:endParaRPr>
          </a:p>
          <a:p>
            <a:pPr lvl="1" marL="219600" indent="-2178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920" spc="-1" strike="noStrike">
                <a:solidFill>
                  <a:srgbClr val="000000"/>
                </a:solidFill>
                <a:latin typeface="Arial"/>
                <a:ea typeface="Arial"/>
              </a:rPr>
              <a:t>GIT se conçoit comme un mini système de fichiers local, la plupart des manipulations se fait donc sur votre machine, sans temps de latence</a:t>
            </a:r>
            <a:endParaRPr b="0" lang="fr-FR" sz="1920" spc="-1" strike="noStrike">
              <a:latin typeface="Arial"/>
            </a:endParaRPr>
          </a:p>
          <a:p>
            <a:pPr lvl="1" marL="219600" indent="-2178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920" spc="-1" strike="noStrike">
                <a:solidFill>
                  <a:srgbClr val="000000"/>
                </a:solidFill>
                <a:latin typeface="Arial"/>
                <a:ea typeface="Arial"/>
              </a:rPr>
              <a:t>GIT assure l’intégrité des données gérée par l’intermédiaire d’un mécanisme de « checksum », interdisant les modifications de fichiers sans que GIT n’en soit informé.</a:t>
            </a:r>
            <a:endParaRPr b="0" lang="fr-FR" sz="1920" spc="-1" strike="noStrike">
              <a:latin typeface="Arial"/>
            </a:endParaRPr>
          </a:p>
          <a:p>
            <a:pPr lvl="1" marL="219600" indent="-2178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920" spc="-1" strike="noStrike">
                <a:solidFill>
                  <a:srgbClr val="000000"/>
                </a:solidFill>
                <a:latin typeface="Arial"/>
                <a:ea typeface="Arial"/>
              </a:rPr>
              <a:t>Toutes les données sont stockées sous la forme de « checksum » (SHA-1)</a:t>
            </a:r>
            <a:endParaRPr b="0" lang="fr-FR" sz="1920" spc="-1" strike="noStrike"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8347680" y="6578640"/>
            <a:ext cx="16596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Gérer efficacement les branches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Créer une branche spécifique à partir de la branche « devel » 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-b userFeature devel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Revenez dans la branche « devel » 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devel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Fusionnez votre Featured Branch dans « devel » 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merge --no-ff userFeature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Supprimez votre Featured Branch 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64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branch -d userFeature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Poussez la branche « devel » sur le dépôt distant 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push origin devel</a:t>
            </a:r>
            <a:endParaRPr b="0" lang="fr-FR" sz="1100" spc="-1" strike="noStrike">
              <a:latin typeface="Arial"/>
            </a:endParaRPr>
          </a:p>
        </p:txBody>
      </p:sp>
      <p:sp>
        <p:nvSpPr>
          <p:cNvPr id="511" name="CustomShape 4"/>
          <p:cNvSpPr/>
          <p:nvPr/>
        </p:nvSpPr>
        <p:spPr>
          <a:xfrm>
            <a:off x="4977000" y="1440000"/>
            <a:ext cx="353628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>
              <a:lnSpc>
                <a:spcPct val="72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Travailler sur le branche, effectuer les commits nécessaires, puis...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c00000"/>
                </a:solidFill>
                <a:latin typeface="Arial"/>
                <a:ea typeface="Arial"/>
              </a:rPr>
              <a:t>L’option </a:t>
            </a: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--no-ff </a:t>
            </a:r>
            <a:r>
              <a:rPr b="0" lang="fr-FR" sz="1900" spc="-1" strike="noStrike">
                <a:solidFill>
                  <a:srgbClr val="c00000"/>
                </a:solidFill>
                <a:latin typeface="Arial"/>
                <a:ea typeface="Arial"/>
              </a:rPr>
              <a:t>permettra de conserver l’historique de l’existence d’une branche à l’origine de la fusion.</a:t>
            </a:r>
            <a:br/>
            <a:r>
              <a:rPr b="0" lang="fr-FR" sz="1900" spc="-1" strike="noStrike">
                <a:solidFill>
                  <a:srgbClr val="c00000"/>
                </a:solidFill>
                <a:latin typeface="Arial"/>
                <a:ea typeface="Arial"/>
              </a:rPr>
              <a:t>En mode </a:t>
            </a: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« fast-forward », </a:t>
            </a:r>
            <a:r>
              <a:rPr b="0" lang="fr-FR" sz="1900" spc="-1" strike="noStrike">
                <a:solidFill>
                  <a:srgbClr val="c00000"/>
                </a:solidFill>
                <a:latin typeface="Arial"/>
                <a:ea typeface="Arial"/>
              </a:rPr>
              <a:t>cet historique est oublié, il est plus difficile de revenir en arrière le cas échéant.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512" name="CustomShape 5"/>
          <p:cNvSpPr/>
          <p:nvPr/>
        </p:nvSpPr>
        <p:spPr>
          <a:xfrm>
            <a:off x="3983760" y="2013120"/>
            <a:ext cx="898200" cy="18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6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14" name="CustomShape 7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Fast-Forward vs Non Fast Forward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Avec --no-ff l’historique des commits est conservé.</a:t>
            </a:r>
            <a:br/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Faciliant le cas échéant un retour en arrière.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Avec le modificateur --ff (par défaut), la fusion perd les commits ayant conduit à l’intégration de la nouvelle fonctionnalité intégrée.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br/>
            <a:endParaRPr b="0" lang="fr-FR" sz="2100" spc="-1" strike="noStrike">
              <a:latin typeface="Arial"/>
            </a:endParaRPr>
          </a:p>
        </p:txBody>
      </p:sp>
      <p:pic>
        <p:nvPicPr>
          <p:cNvPr id="518" name="Espace réservé du contenu 11" descr=""/>
          <p:cNvPicPr/>
          <p:nvPr/>
        </p:nvPicPr>
        <p:blipFill>
          <a:blip r:embed="rId1"/>
          <a:stretch/>
        </p:blipFill>
        <p:spPr>
          <a:xfrm>
            <a:off x="4629240" y="2150640"/>
            <a:ext cx="3884400" cy="3437280"/>
          </a:xfrm>
          <a:prstGeom prst="rect">
            <a:avLst/>
          </a:prstGeom>
          <a:ln w="12600">
            <a:noFill/>
          </a:ln>
        </p:spPr>
      </p:pic>
      <p:sp>
        <p:nvSpPr>
          <p:cNvPr id="519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Paramétrer les « merge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Par défaut, Git utilise le mode « ff » (Fast Forward) pour traiter les fusions.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Vous pouvez modifier le comportement par défaut en modifiant le fichier de configuration (global, ou local) :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endParaRPr b="0" lang="fr-FR" sz="17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Pour les fusions :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merge.commit no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merge.ff no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endParaRPr b="0" lang="fr-FR" sz="11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Désactiver le « fast-forward » a un effet indésirable lors des « pulls » qui vont donc récupérer des historiques inutiles localement. On peut donc faire des pulls en réactivant le « fast-forward » :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pull –ff</a:t>
            </a:r>
            <a:endParaRPr b="0" lang="fr-FR" sz="11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endParaRPr b="0" lang="fr-FR" sz="11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1001"/>
              </a:spcBef>
            </a:pPr>
            <a:r>
              <a:rPr b="0" lang="fr-FR" sz="1700" spc="-1" strike="noStrike">
                <a:solidFill>
                  <a:srgbClr val="000000"/>
                </a:solidFill>
                <a:latin typeface="Arial"/>
                <a:ea typeface="Arial"/>
              </a:rPr>
              <a:t>Ou en modifiant la configuration :</a:t>
            </a:r>
            <a:endParaRPr b="0" lang="fr-FR" sz="17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99"/>
              </a:spcBef>
            </a:pPr>
            <a:r>
              <a:rPr b="0" lang="fr-FR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pull.ff yes</a:t>
            </a:r>
            <a:endParaRPr b="0" lang="fr-FR" sz="1100" spc="-1" strike="noStrike">
              <a:latin typeface="Arial"/>
            </a:endParaRPr>
          </a:p>
        </p:txBody>
      </p:sp>
      <p:pic>
        <p:nvPicPr>
          <p:cNvPr id="524" name="Espace réservé du contenu 11" descr=""/>
          <p:cNvPicPr/>
          <p:nvPr/>
        </p:nvPicPr>
        <p:blipFill>
          <a:blip r:embed="rId1"/>
          <a:stretch/>
        </p:blipFill>
        <p:spPr>
          <a:xfrm>
            <a:off x="4629240" y="2602800"/>
            <a:ext cx="3884400" cy="2533320"/>
          </a:xfrm>
          <a:prstGeom prst="rect">
            <a:avLst/>
          </a:prstGeom>
          <a:ln w="12600">
            <a:noFill/>
          </a:ln>
        </p:spPr>
      </p:pic>
      <p:sp>
        <p:nvSpPr>
          <p:cNvPr id="525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26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Nettoyer les commits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29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En cours de développement, les commits sont relativement nombreux. Cependant, il arrive parfois qu’il soit nécessaire de </a:t>
            </a:r>
            <a:endParaRPr b="0" lang="fr-FR" sz="21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« factoriser » plusieurs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« commits » pour n’en faire plus qu’un seul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 mode interactif de « rebase » va nous permettre de fusionner les commits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rebase -i HEAD~5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Va nous permettre de choisir quoi faire avec les 5 derniers commits réalisé (ici sur devel)</a:t>
            </a:r>
            <a:endParaRPr b="0" lang="fr-FR" sz="2100" spc="-1" strike="noStrike">
              <a:latin typeface="Arial"/>
            </a:endParaRPr>
          </a:p>
        </p:txBody>
      </p:sp>
      <p:pic>
        <p:nvPicPr>
          <p:cNvPr id="530" name="Espace réservé du contenu 9" descr=""/>
          <p:cNvPicPr/>
          <p:nvPr/>
        </p:nvPicPr>
        <p:blipFill>
          <a:blip r:embed="rId1"/>
          <a:stretch/>
        </p:blipFill>
        <p:spPr>
          <a:xfrm>
            <a:off x="4636800" y="1440000"/>
            <a:ext cx="3868920" cy="4859280"/>
          </a:xfrm>
          <a:prstGeom prst="rect">
            <a:avLst/>
          </a:prstGeom>
          <a:ln w="12600">
            <a:noFill/>
          </a:ln>
        </p:spPr>
      </p:pic>
      <p:sp>
        <p:nvSpPr>
          <p:cNvPr id="531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Nettoyer les commits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 rebasage interactif va afficher la liste des commits trouvés :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536" name="CustomShape 4"/>
          <p:cNvSpPr/>
          <p:nvPr/>
        </p:nvSpPr>
        <p:spPr>
          <a:xfrm>
            <a:off x="462924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Il suffit de remplacer « pick » de chaque ligne par un des mots spécifié dans le commentaire pour nettoyer les commits : renommer, fusionner, etc...</a:t>
            </a:r>
            <a:endParaRPr b="0" lang="fr-FR" sz="2100" spc="-1" strike="noStrike">
              <a:latin typeface="Arial"/>
            </a:endParaRPr>
          </a:p>
        </p:txBody>
      </p:sp>
      <p:pic>
        <p:nvPicPr>
          <p:cNvPr id="537" name="Image 11" descr=""/>
          <p:cNvPicPr/>
          <p:nvPr/>
        </p:nvPicPr>
        <p:blipFill>
          <a:blip r:embed="rId1"/>
          <a:stretch/>
        </p:blipFill>
        <p:spPr>
          <a:xfrm>
            <a:off x="4732920" y="4122720"/>
            <a:ext cx="3298320" cy="844560"/>
          </a:xfrm>
          <a:prstGeom prst="rect">
            <a:avLst/>
          </a:prstGeom>
          <a:ln w="12600">
            <a:noFill/>
          </a:ln>
        </p:spPr>
      </p:pic>
      <p:pic>
        <p:nvPicPr>
          <p:cNvPr id="538" name="Image 12" descr=""/>
          <p:cNvPicPr/>
          <p:nvPr/>
        </p:nvPicPr>
        <p:blipFill>
          <a:blip r:embed="rId2"/>
          <a:stretch/>
        </p:blipFill>
        <p:spPr>
          <a:xfrm>
            <a:off x="721440" y="2828880"/>
            <a:ext cx="3701520" cy="2557080"/>
          </a:xfrm>
          <a:prstGeom prst="rect">
            <a:avLst/>
          </a:prstGeom>
          <a:ln w="12600">
            <a:noFill/>
          </a:ln>
        </p:spPr>
      </p:pic>
      <p:sp>
        <p:nvSpPr>
          <p:cNvPr id="539" name="CustomShape 5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40" name="CustomShape 6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Nettoyer les commits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43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Après traitement divers et variés, les commits sont nettoyés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Après nettoyage, il peut être intéressant de forcer le « push » de la branche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push origin devel --force</a:t>
            </a:r>
            <a:endParaRPr b="0" lang="fr-FR" sz="1300" spc="-1" strike="noStrike">
              <a:latin typeface="Arial"/>
            </a:endParaRPr>
          </a:p>
        </p:txBody>
      </p:sp>
      <p:pic>
        <p:nvPicPr>
          <p:cNvPr id="544" name="Espace réservé du contenu 10" descr=""/>
          <p:cNvPicPr/>
          <p:nvPr/>
        </p:nvPicPr>
        <p:blipFill>
          <a:blip r:embed="rId1"/>
          <a:stretch/>
        </p:blipFill>
        <p:spPr>
          <a:xfrm>
            <a:off x="4629240" y="2364840"/>
            <a:ext cx="3884400" cy="3009600"/>
          </a:xfrm>
          <a:prstGeom prst="rect">
            <a:avLst/>
          </a:prstGeom>
          <a:ln w="12600">
            <a:noFill/>
          </a:ln>
        </p:spPr>
      </p:pic>
      <p:sp>
        <p:nvSpPr>
          <p:cNvPr id="545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46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2460" spc="-1" strike="noStrike">
                <a:solidFill>
                  <a:srgbClr val="36a9e1"/>
                </a:solidFill>
                <a:latin typeface="Arial"/>
                <a:ea typeface="Arial"/>
              </a:rPr>
              <a:t>Au quotidien...</a:t>
            </a:r>
            <a:endParaRPr b="0" lang="fr-FR" sz="2460" spc="-1" strike="noStrike">
              <a:latin typeface="Arial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51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6"/>
          <p:cNvSpPr/>
          <p:nvPr/>
        </p:nvSpPr>
        <p:spPr>
          <a:xfrm>
            <a:off x="216000" y="1296000"/>
            <a:ext cx="2086920" cy="574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Démarrer depuis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la branche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 master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3" name="CustomShape 7"/>
          <p:cNvSpPr/>
          <p:nvPr/>
        </p:nvSpPr>
        <p:spPr>
          <a:xfrm>
            <a:off x="3168000" y="1368000"/>
            <a:ext cx="2086920" cy="574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Créer une branche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development :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git checkout -b developement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4" name="Line 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9"/>
          <p:cNvSpPr/>
          <p:nvPr/>
        </p:nvSpPr>
        <p:spPr>
          <a:xfrm>
            <a:off x="6264000" y="1291680"/>
            <a:ext cx="2086920" cy="790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Créer une branche de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fonctionnalité :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git checkout -b myFeature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development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6" name="Line 1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1"/>
          <p:cNvSpPr/>
          <p:nvPr/>
        </p:nvSpPr>
        <p:spPr>
          <a:xfrm>
            <a:off x="4104000" y="2376000"/>
            <a:ext cx="2086920" cy="574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Coder / Commiter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git add . &amp; git commit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58" name="Line 1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3"/>
          <p:cNvSpPr/>
          <p:nvPr/>
        </p:nvSpPr>
        <p:spPr>
          <a:xfrm>
            <a:off x="6336000" y="3024000"/>
            <a:ext cx="2086920" cy="574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Fonctionnalité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terminée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0" name="CustomShape 14"/>
          <p:cNvSpPr/>
          <p:nvPr/>
        </p:nvSpPr>
        <p:spPr>
          <a:xfrm>
            <a:off x="5400000" y="3312000"/>
            <a:ext cx="358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1" name="Line 15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Line 1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7"/>
          <p:cNvSpPr/>
          <p:nvPr/>
        </p:nvSpPr>
        <p:spPr>
          <a:xfrm>
            <a:off x="6336000" y="4464000"/>
            <a:ext cx="2086920" cy="574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Récupération depuis le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distant :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git fetch origin development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4" name="CustomShape 18"/>
          <p:cNvSpPr/>
          <p:nvPr/>
        </p:nvSpPr>
        <p:spPr>
          <a:xfrm>
            <a:off x="7200000" y="3960000"/>
            <a:ext cx="358920" cy="28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5" name="Line 1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Line 2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21"/>
          <p:cNvSpPr/>
          <p:nvPr/>
        </p:nvSpPr>
        <p:spPr>
          <a:xfrm>
            <a:off x="6192000" y="5597280"/>
            <a:ext cx="2446920" cy="574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Rebaser dans un commit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git rebase -i origin/development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68" name="Line 22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23"/>
          <p:cNvSpPr/>
          <p:nvPr/>
        </p:nvSpPr>
        <p:spPr>
          <a:xfrm>
            <a:off x="1296000" y="3888000"/>
            <a:ext cx="2086920" cy="574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Extraire et tirer de la branche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developement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git checkout devel &amp;&amp; git pull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70" name="Line 2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25"/>
          <p:cNvSpPr/>
          <p:nvPr/>
        </p:nvSpPr>
        <p:spPr>
          <a:xfrm>
            <a:off x="1080000" y="4968000"/>
            <a:ext cx="2590920" cy="574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Fusionner les modifications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et pousser :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git merge myFeature &amp;&amp; git push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72" name="Line 2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27"/>
          <p:cNvSpPr/>
          <p:nvPr/>
        </p:nvSpPr>
        <p:spPr>
          <a:xfrm>
            <a:off x="1368000" y="5885280"/>
            <a:ext cx="2086920" cy="574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Supprimer la branche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 fonctionnalité :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git branch -d myFeature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74" name="Line 2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cxnSp>
        <p:nvCxnSpPr>
          <p:cNvPr id="575" name="Line 29"/>
          <p:cNvCxnSpPr>
            <a:stCxn id="552" idx="3"/>
            <a:endCxn id="553" idx="1"/>
          </p:cNvCxnSpPr>
          <p:nvPr/>
        </p:nvCxnSpPr>
        <p:spPr>
          <a:xfrm>
            <a:off x="2302920" y="1583280"/>
            <a:ext cx="865440" cy="72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76" name="Line 30"/>
          <p:cNvCxnSpPr>
            <a:stCxn id="553" idx="3"/>
            <a:endCxn id="555" idx="1"/>
          </p:cNvCxnSpPr>
          <p:nvPr/>
        </p:nvCxnSpPr>
        <p:spPr>
          <a:xfrm>
            <a:off x="5254920" y="1655280"/>
            <a:ext cx="1009440" cy="320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77" name="Line 31"/>
          <p:cNvCxnSpPr>
            <a:stCxn id="555" idx="1"/>
            <a:endCxn id="557" idx="0"/>
          </p:cNvCxnSpPr>
          <p:nvPr/>
        </p:nvCxnSpPr>
        <p:spPr>
          <a:xfrm flipH="1">
            <a:off x="5147280" y="1686960"/>
            <a:ext cx="1117080" cy="68940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78" name="Line 32"/>
          <p:cNvCxnSpPr>
            <a:stCxn id="559" idx="1"/>
            <a:endCxn id="560" idx="3"/>
          </p:cNvCxnSpPr>
          <p:nvPr/>
        </p:nvCxnSpPr>
        <p:spPr>
          <a:xfrm flipH="1">
            <a:off x="5758920" y="3311280"/>
            <a:ext cx="577440" cy="144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79" name="Line 33"/>
          <p:cNvCxnSpPr>
            <a:stCxn id="560" idx="0"/>
            <a:endCxn id="557" idx="2"/>
          </p:cNvCxnSpPr>
          <p:nvPr/>
        </p:nvCxnSpPr>
        <p:spPr>
          <a:xfrm flipH="1" flipV="1">
            <a:off x="5147280" y="2950920"/>
            <a:ext cx="432360" cy="3614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80" name="Line 34"/>
          <p:cNvCxnSpPr>
            <a:stCxn id="559" idx="2"/>
            <a:endCxn id="564" idx="0"/>
          </p:cNvCxnSpPr>
          <p:nvPr/>
        </p:nvCxnSpPr>
        <p:spPr>
          <a:xfrm>
            <a:off x="7379280" y="3598920"/>
            <a:ext cx="360" cy="3614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81" name="Line 35"/>
          <p:cNvCxnSpPr>
            <a:stCxn id="564" idx="2"/>
            <a:endCxn id="563" idx="0"/>
          </p:cNvCxnSpPr>
          <p:nvPr/>
        </p:nvCxnSpPr>
        <p:spPr>
          <a:xfrm>
            <a:off x="7379280" y="4246920"/>
            <a:ext cx="360" cy="2174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82" name="Line 36"/>
          <p:cNvCxnSpPr>
            <a:stCxn id="563" idx="2"/>
            <a:endCxn id="567" idx="0"/>
          </p:cNvCxnSpPr>
          <p:nvPr/>
        </p:nvCxnSpPr>
        <p:spPr>
          <a:xfrm>
            <a:off x="7379280" y="5038920"/>
            <a:ext cx="36360" cy="55872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83" name="Line 37"/>
          <p:cNvCxnSpPr>
            <a:stCxn id="567" idx="1"/>
            <a:endCxn id="569" idx="3"/>
          </p:cNvCxnSpPr>
          <p:nvPr/>
        </p:nvCxnSpPr>
        <p:spPr>
          <a:xfrm flipH="1" flipV="1">
            <a:off x="3382920" y="4175280"/>
            <a:ext cx="2809440" cy="17096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84" name="Line 38"/>
          <p:cNvCxnSpPr>
            <a:stCxn id="569" idx="2"/>
            <a:endCxn id="571" idx="0"/>
          </p:cNvCxnSpPr>
          <p:nvPr/>
        </p:nvCxnSpPr>
        <p:spPr>
          <a:xfrm>
            <a:off x="2339280" y="4462920"/>
            <a:ext cx="36360" cy="50544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585" name="Line 39"/>
          <p:cNvCxnSpPr>
            <a:stCxn id="571" idx="2"/>
            <a:endCxn id="573" idx="0"/>
          </p:cNvCxnSpPr>
          <p:nvPr/>
        </p:nvCxnSpPr>
        <p:spPr>
          <a:xfrm>
            <a:off x="2375280" y="5542920"/>
            <a:ext cx="36360" cy="34272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87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 </a:t>
            </a: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« merge » vs « rebase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88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590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6"/>
          <p:cNvSpPr/>
          <p:nvPr/>
        </p:nvSpPr>
        <p:spPr>
          <a:xfrm>
            <a:off x="216000" y="1440000"/>
            <a:ext cx="1942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devel</a:t>
            </a:r>
            <a:br/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git checkout -b myShortFeature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92" name="CustomShape 7"/>
          <p:cNvSpPr/>
          <p:nvPr/>
        </p:nvSpPr>
        <p:spPr>
          <a:xfrm>
            <a:off x="1152000" y="2376000"/>
            <a:ext cx="1654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myShortFeature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593" name="CustomShape 8"/>
          <p:cNvSpPr/>
          <p:nvPr/>
        </p:nvSpPr>
        <p:spPr>
          <a:xfrm>
            <a:off x="3096000" y="259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9"/>
          <p:cNvSpPr/>
          <p:nvPr/>
        </p:nvSpPr>
        <p:spPr>
          <a:xfrm>
            <a:off x="3528000" y="259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0"/>
          <p:cNvSpPr/>
          <p:nvPr/>
        </p:nvSpPr>
        <p:spPr>
          <a:xfrm>
            <a:off x="3960000" y="259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11"/>
          <p:cNvSpPr/>
          <p:nvPr/>
        </p:nvSpPr>
        <p:spPr>
          <a:xfrm>
            <a:off x="4392000" y="2592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2"/>
          <p:cNvSpPr/>
          <p:nvPr/>
        </p:nvSpPr>
        <p:spPr>
          <a:xfrm>
            <a:off x="2376000" y="1584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3"/>
          <p:cNvSpPr/>
          <p:nvPr/>
        </p:nvSpPr>
        <p:spPr>
          <a:xfrm>
            <a:off x="2808000" y="1584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4"/>
          <p:cNvSpPr/>
          <p:nvPr/>
        </p:nvSpPr>
        <p:spPr>
          <a:xfrm>
            <a:off x="3240000" y="1584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5"/>
          <p:cNvSpPr/>
          <p:nvPr/>
        </p:nvSpPr>
        <p:spPr>
          <a:xfrm>
            <a:off x="3672000" y="1584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6"/>
          <p:cNvSpPr/>
          <p:nvPr/>
        </p:nvSpPr>
        <p:spPr>
          <a:xfrm>
            <a:off x="5256000" y="1440000"/>
            <a:ext cx="2374920" cy="862920"/>
          </a:xfrm>
          <a:prstGeom prst="wedgeRoundRectCallout">
            <a:avLst>
              <a:gd name="adj1" fmla="val -99037"/>
              <a:gd name="adj2" fmla="val 44708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Les deux branches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évoluent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séparément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02" name="CustomShape 17"/>
          <p:cNvSpPr/>
          <p:nvPr/>
        </p:nvSpPr>
        <p:spPr>
          <a:xfrm>
            <a:off x="5472000" y="2664000"/>
            <a:ext cx="2374920" cy="502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git rebase devel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03" name="CustomShape 18"/>
          <p:cNvSpPr/>
          <p:nvPr/>
        </p:nvSpPr>
        <p:spPr>
          <a:xfrm>
            <a:off x="3816000" y="331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9"/>
          <p:cNvSpPr/>
          <p:nvPr/>
        </p:nvSpPr>
        <p:spPr>
          <a:xfrm>
            <a:off x="5040000" y="331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20"/>
          <p:cNvSpPr/>
          <p:nvPr/>
        </p:nvSpPr>
        <p:spPr>
          <a:xfrm>
            <a:off x="5400000" y="331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21"/>
          <p:cNvSpPr/>
          <p:nvPr/>
        </p:nvSpPr>
        <p:spPr>
          <a:xfrm>
            <a:off x="5760000" y="3312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2"/>
          <p:cNvSpPr/>
          <p:nvPr/>
        </p:nvSpPr>
        <p:spPr>
          <a:xfrm>
            <a:off x="3384000" y="3312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23"/>
          <p:cNvSpPr/>
          <p:nvPr/>
        </p:nvSpPr>
        <p:spPr>
          <a:xfrm>
            <a:off x="4227480" y="3312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4"/>
          <p:cNvSpPr/>
          <p:nvPr/>
        </p:nvSpPr>
        <p:spPr>
          <a:xfrm>
            <a:off x="4680000" y="3312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25"/>
          <p:cNvSpPr/>
          <p:nvPr/>
        </p:nvSpPr>
        <p:spPr>
          <a:xfrm>
            <a:off x="1152000" y="3168000"/>
            <a:ext cx="1654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myShortFeature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11" name="CustomShape 26"/>
          <p:cNvSpPr/>
          <p:nvPr/>
        </p:nvSpPr>
        <p:spPr>
          <a:xfrm>
            <a:off x="576000" y="3996000"/>
            <a:ext cx="1654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devel</a:t>
            </a:r>
            <a:br/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git checkout -b myFeature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612" name="CustomShape 27"/>
          <p:cNvSpPr/>
          <p:nvPr/>
        </p:nvSpPr>
        <p:spPr>
          <a:xfrm>
            <a:off x="1224000" y="4932000"/>
            <a:ext cx="1654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myFeature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13" name="CustomShape 28"/>
          <p:cNvSpPr/>
          <p:nvPr/>
        </p:nvSpPr>
        <p:spPr>
          <a:xfrm>
            <a:off x="3168000" y="5148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9"/>
          <p:cNvSpPr/>
          <p:nvPr/>
        </p:nvSpPr>
        <p:spPr>
          <a:xfrm>
            <a:off x="3600000" y="5148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30"/>
          <p:cNvSpPr/>
          <p:nvPr/>
        </p:nvSpPr>
        <p:spPr>
          <a:xfrm>
            <a:off x="4032000" y="5148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31"/>
          <p:cNvSpPr/>
          <p:nvPr/>
        </p:nvSpPr>
        <p:spPr>
          <a:xfrm>
            <a:off x="4464000" y="5148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32"/>
          <p:cNvSpPr/>
          <p:nvPr/>
        </p:nvSpPr>
        <p:spPr>
          <a:xfrm>
            <a:off x="2448000" y="4176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33"/>
          <p:cNvSpPr/>
          <p:nvPr/>
        </p:nvSpPr>
        <p:spPr>
          <a:xfrm>
            <a:off x="5328000" y="3996000"/>
            <a:ext cx="2374920" cy="862920"/>
          </a:xfrm>
          <a:prstGeom prst="wedgeRoundRectCallout">
            <a:avLst>
              <a:gd name="adj1" fmla="val -99037"/>
              <a:gd name="adj2" fmla="val 44708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 branche parente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n’a pas évolué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19" name="CustomShape 34"/>
          <p:cNvSpPr/>
          <p:nvPr/>
        </p:nvSpPr>
        <p:spPr>
          <a:xfrm>
            <a:off x="5544000" y="5220000"/>
            <a:ext cx="2374920" cy="502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git merge --ff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20" name="CustomShape 35"/>
          <p:cNvSpPr/>
          <p:nvPr/>
        </p:nvSpPr>
        <p:spPr>
          <a:xfrm>
            <a:off x="3168000" y="583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36"/>
          <p:cNvSpPr/>
          <p:nvPr/>
        </p:nvSpPr>
        <p:spPr>
          <a:xfrm>
            <a:off x="3600000" y="583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37"/>
          <p:cNvSpPr/>
          <p:nvPr/>
        </p:nvSpPr>
        <p:spPr>
          <a:xfrm>
            <a:off x="4032000" y="583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8"/>
          <p:cNvSpPr/>
          <p:nvPr/>
        </p:nvSpPr>
        <p:spPr>
          <a:xfrm>
            <a:off x="4464000" y="5832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39"/>
          <p:cNvSpPr/>
          <p:nvPr/>
        </p:nvSpPr>
        <p:spPr>
          <a:xfrm>
            <a:off x="1224000" y="5688000"/>
            <a:ext cx="1654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myFeature</a:t>
            </a:r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 </a:t>
            </a: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« merge » vs « rebase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29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6"/>
          <p:cNvSpPr/>
          <p:nvPr/>
        </p:nvSpPr>
        <p:spPr>
          <a:xfrm>
            <a:off x="216000" y="1440000"/>
            <a:ext cx="1942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devel</a:t>
            </a:r>
            <a:br/>
            <a:r>
              <a:rPr b="0" lang="fr-FR" sz="1000" spc="-1" strike="noStrike">
                <a:solidFill>
                  <a:srgbClr val="000000"/>
                </a:solidFill>
                <a:latin typeface="arial"/>
                <a:ea typeface="DejaVu Sans"/>
              </a:rPr>
              <a:t>git checkout -b longSprint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631" name="CustomShape 7"/>
          <p:cNvSpPr/>
          <p:nvPr/>
        </p:nvSpPr>
        <p:spPr>
          <a:xfrm>
            <a:off x="1152000" y="2376000"/>
            <a:ext cx="1654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longSprint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32" name="CustomShape 8"/>
          <p:cNvSpPr/>
          <p:nvPr/>
        </p:nvSpPr>
        <p:spPr>
          <a:xfrm>
            <a:off x="4608000" y="3600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9"/>
          <p:cNvSpPr/>
          <p:nvPr/>
        </p:nvSpPr>
        <p:spPr>
          <a:xfrm>
            <a:off x="5040000" y="3600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0"/>
          <p:cNvSpPr/>
          <p:nvPr/>
        </p:nvSpPr>
        <p:spPr>
          <a:xfrm>
            <a:off x="5472000" y="3600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1"/>
          <p:cNvSpPr/>
          <p:nvPr/>
        </p:nvSpPr>
        <p:spPr>
          <a:xfrm>
            <a:off x="6840000" y="3312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2"/>
          <p:cNvSpPr/>
          <p:nvPr/>
        </p:nvSpPr>
        <p:spPr>
          <a:xfrm>
            <a:off x="2376000" y="1584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3"/>
          <p:cNvSpPr/>
          <p:nvPr/>
        </p:nvSpPr>
        <p:spPr>
          <a:xfrm>
            <a:off x="2808000" y="1584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4"/>
          <p:cNvSpPr/>
          <p:nvPr/>
        </p:nvSpPr>
        <p:spPr>
          <a:xfrm>
            <a:off x="3240000" y="1584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5"/>
          <p:cNvSpPr/>
          <p:nvPr/>
        </p:nvSpPr>
        <p:spPr>
          <a:xfrm>
            <a:off x="3672000" y="1584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16"/>
          <p:cNvSpPr/>
          <p:nvPr/>
        </p:nvSpPr>
        <p:spPr>
          <a:xfrm>
            <a:off x="5256000" y="1440000"/>
            <a:ext cx="2374920" cy="862920"/>
          </a:xfrm>
          <a:prstGeom prst="wedgeRoundRectCallout">
            <a:avLst>
              <a:gd name="adj1" fmla="val -99037"/>
              <a:gd name="adj2" fmla="val 44708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Les deux branches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évoluent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séparément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41" name="CustomShape 17"/>
          <p:cNvSpPr/>
          <p:nvPr/>
        </p:nvSpPr>
        <p:spPr>
          <a:xfrm>
            <a:off x="5472000" y="2664000"/>
            <a:ext cx="2374920" cy="502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git merge --no-ff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42" name="CustomShape 18"/>
          <p:cNvSpPr/>
          <p:nvPr/>
        </p:nvSpPr>
        <p:spPr>
          <a:xfrm>
            <a:off x="6120000" y="331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19"/>
          <p:cNvSpPr/>
          <p:nvPr/>
        </p:nvSpPr>
        <p:spPr>
          <a:xfrm>
            <a:off x="6480000" y="3312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20"/>
          <p:cNvSpPr/>
          <p:nvPr/>
        </p:nvSpPr>
        <p:spPr>
          <a:xfrm>
            <a:off x="3384000" y="3312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1"/>
          <p:cNvSpPr/>
          <p:nvPr/>
        </p:nvSpPr>
        <p:spPr>
          <a:xfrm>
            <a:off x="3744000" y="3312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2"/>
          <p:cNvSpPr/>
          <p:nvPr/>
        </p:nvSpPr>
        <p:spPr>
          <a:xfrm>
            <a:off x="4104000" y="3312000"/>
            <a:ext cx="286920" cy="286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23"/>
          <p:cNvSpPr/>
          <p:nvPr/>
        </p:nvSpPr>
        <p:spPr>
          <a:xfrm>
            <a:off x="1152000" y="3168000"/>
            <a:ext cx="1654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devel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48" name="CustomShape 24"/>
          <p:cNvSpPr/>
          <p:nvPr/>
        </p:nvSpPr>
        <p:spPr>
          <a:xfrm>
            <a:off x="1224000" y="4932000"/>
            <a:ext cx="1654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myFeature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49" name="CustomShape 25"/>
          <p:cNvSpPr/>
          <p:nvPr/>
        </p:nvSpPr>
        <p:spPr>
          <a:xfrm>
            <a:off x="3168000" y="5148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26"/>
          <p:cNvSpPr/>
          <p:nvPr/>
        </p:nvSpPr>
        <p:spPr>
          <a:xfrm>
            <a:off x="3600000" y="5148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27"/>
          <p:cNvSpPr/>
          <p:nvPr/>
        </p:nvSpPr>
        <p:spPr>
          <a:xfrm>
            <a:off x="4032000" y="5148000"/>
            <a:ext cx="286920" cy="286920"/>
          </a:xfrm>
          <a:prstGeom prst="ellipse">
            <a:avLst/>
          </a:prstGeom>
          <a:solidFill>
            <a:srgbClr val="72bf4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28"/>
          <p:cNvSpPr/>
          <p:nvPr/>
        </p:nvSpPr>
        <p:spPr>
          <a:xfrm>
            <a:off x="4464000" y="5148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29"/>
          <p:cNvSpPr/>
          <p:nvPr/>
        </p:nvSpPr>
        <p:spPr>
          <a:xfrm>
            <a:off x="5328000" y="3996000"/>
            <a:ext cx="2374920" cy="862920"/>
          </a:xfrm>
          <a:prstGeom prst="wedgeRoundRectCallout">
            <a:avLst>
              <a:gd name="adj1" fmla="val -99037"/>
              <a:gd name="adj2" fmla="val 44708"/>
              <a:gd name="adj3" fmla="val 1666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Nettoyage de la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branche myFeature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54" name="CustomShape 30"/>
          <p:cNvSpPr/>
          <p:nvPr/>
        </p:nvSpPr>
        <p:spPr>
          <a:xfrm>
            <a:off x="5544000" y="5220000"/>
            <a:ext cx="2374920" cy="502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git rebase -i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5" name="CustomShape 31"/>
          <p:cNvSpPr/>
          <p:nvPr/>
        </p:nvSpPr>
        <p:spPr>
          <a:xfrm>
            <a:off x="4464000" y="5832000"/>
            <a:ext cx="286920" cy="286920"/>
          </a:xfrm>
          <a:prstGeom prst="ellipse">
            <a:avLst/>
          </a:prstGeom>
          <a:solidFill>
            <a:srgbClr val="ed1c2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32"/>
          <p:cNvSpPr/>
          <p:nvPr/>
        </p:nvSpPr>
        <p:spPr>
          <a:xfrm>
            <a:off x="1224000" y="5688000"/>
            <a:ext cx="1654920" cy="646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  <a:ea typeface="DejaVu Sans"/>
              </a:rPr>
              <a:t>myFeature</a:t>
            </a:r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58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2460" spc="-1" strike="noStrike">
                <a:solidFill>
                  <a:srgbClr val="36a9e1"/>
                </a:solidFill>
                <a:latin typeface="Arial"/>
                <a:ea typeface="Arial"/>
              </a:rPr>
              <a:t>Supprimer des fichiers « sensibles » du repo distant</a:t>
            </a:r>
            <a:endParaRPr b="0" lang="fr-FR" sz="2460" spc="-1" strike="noStrike">
              <a:latin typeface="Arial"/>
            </a:endParaRPr>
          </a:p>
        </p:txBody>
      </p:sp>
      <p:sp>
        <p:nvSpPr>
          <p:cNvPr id="659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2040" spc="-1" strike="noStrike">
                <a:solidFill>
                  <a:srgbClr val="000000"/>
                </a:solidFill>
                <a:latin typeface="Arial"/>
                <a:ea typeface="Arial"/>
              </a:rPr>
              <a:t>Accidentellement, il peut arriver que des fichiers se retrouvent suivis (et poussés) alors qu’ils ne devraient pas l’être :</a:t>
            </a:r>
            <a:endParaRPr b="0" lang="fr-FR" sz="20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fr-FR" sz="1260" spc="-1" strike="noStrike">
                <a:solidFill>
                  <a:srgbClr val="000000"/>
                </a:solidFill>
                <a:latin typeface="Courier New"/>
                <a:ea typeface="Courier New"/>
              </a:rPr>
              <a:t>git filter-branch --force --index-filter \</a:t>
            </a:r>
            <a:endParaRPr b="0" lang="fr-FR" sz="12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fr-FR" sz="126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fr-FR" sz="1260" spc="-1" strike="noStrike">
                <a:solidFill>
                  <a:srgbClr val="000000"/>
                </a:solidFill>
                <a:latin typeface="Courier New"/>
                <a:ea typeface="Courier New"/>
              </a:rPr>
              <a:t>'git rm --cached --ignore-unmatch PATH-TO-YOUR-FILE-WITH-SENSITIVE-DATA' \</a:t>
            </a:r>
            <a:endParaRPr b="0" lang="fr-FR" sz="12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fr-FR" sz="126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fr-FR" sz="1260" spc="-1" strike="noStrike">
                <a:solidFill>
                  <a:srgbClr val="000000"/>
                </a:solidFill>
                <a:latin typeface="Courier New"/>
                <a:ea typeface="Courier New"/>
              </a:rPr>
              <a:t>--prune-empty --tag-name-filter cat -- --all</a:t>
            </a:r>
            <a:endParaRPr b="0" lang="fr-FR" sz="12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fr-FR" sz="12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2040" spc="-1" strike="noStrike">
                <a:solidFill>
                  <a:srgbClr val="000000"/>
                </a:solidFill>
                <a:latin typeface="Arial"/>
                <a:ea typeface="Arial"/>
              </a:rPr>
              <a:t>Va aider à supprimer les références non désirées</a:t>
            </a:r>
            <a:endParaRPr b="0" lang="fr-FR" sz="20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2040" spc="-1" strike="noStrike">
                <a:solidFill>
                  <a:srgbClr val="000000"/>
                </a:solidFill>
                <a:latin typeface="Arial"/>
                <a:ea typeface="Arial"/>
              </a:rPr>
              <a:t>Git va traiter, mais ne pas extraire, l’historique de chaque branche et tag, supprime les fichiers spécifiés ainsi que les commits vides résultants.</a:t>
            </a:r>
            <a:endParaRPr b="0" lang="fr-FR" sz="20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2040" spc="-1" strike="noStrike">
                <a:solidFill>
                  <a:srgbClr val="000000"/>
                </a:solidFill>
                <a:latin typeface="Arial"/>
                <a:ea typeface="Arial"/>
              </a:rPr>
              <a:t>Une fois le travail effectué, ajoutez le dossier, les fichiers à .gitignore.</a:t>
            </a:r>
            <a:endParaRPr b="0" lang="fr-FR" sz="204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2040" spc="-1" strike="noStrike">
                <a:solidFill>
                  <a:srgbClr val="000000"/>
                </a:solidFill>
                <a:latin typeface="Arial"/>
                <a:ea typeface="Arial"/>
              </a:rPr>
              <a:t>Puis forcez l’écrasement du repo distant :</a:t>
            </a:r>
            <a:endParaRPr b="0" lang="fr-FR" sz="204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b="0" lang="fr-FR" sz="126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push origin --force –all</a:t>
            </a:r>
            <a:endParaRPr b="0" lang="fr-FR" sz="126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00"/>
              </a:spcBef>
            </a:pPr>
            <a:r>
              <a:rPr b="0" lang="fr-FR" sz="126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push origin --force --tags</a:t>
            </a:r>
            <a:endParaRPr b="0" lang="fr-FR" sz="1260" spc="-1" strike="noStrike">
              <a:latin typeface="Arial"/>
            </a:endParaRPr>
          </a:p>
        </p:txBody>
      </p:sp>
      <p:sp>
        <p:nvSpPr>
          <p:cNvPr id="660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61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Les Trois états de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GIT dispose de 3 états principaux dans lesquels résident vos fichiers :</a:t>
            </a:r>
            <a:endParaRPr b="0" lang="fr-FR" sz="19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« Validés » (« Commited ») : les données sont stockées de manière sûre dans votre base de données locale,</a:t>
            </a:r>
            <a:endParaRPr b="0" lang="fr-FR" sz="18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« Modifiés » (« Modified ») : les données ont changé mais non encore « validées » dans votre base de données locale,</a:t>
            </a:r>
            <a:endParaRPr b="0" lang="fr-FR" sz="18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« Marqués » (« Staged ») : les données modifiées ont été marquées pour être intégrées à votre prochaine « capture » (« commit »).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Ces 3 états amènent naturellement aux trois sections principales d’un projet GIT :</a:t>
            </a:r>
            <a:endParaRPr b="0" lang="fr-FR" sz="19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Dossier de travail (Working Tree) : une version de votre projet extraite de la base locale,</a:t>
            </a:r>
            <a:endParaRPr b="0" lang="fr-FR" sz="18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Zone d’échange (Staging Area) : zone stockant des informations sur les données composant votre prochain « commit » (connu sous le nom 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d’index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). Pour visualiser les fichiers « suivis » : </a:t>
            </a: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ls-files —stage</a:t>
            </a:r>
            <a:endParaRPr b="0" lang="fr-FR" sz="14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Dossier GIT (Repository) : stockage des méta données et objets de la base de données GIT.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8347680" y="6578640"/>
            <a:ext cx="16596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63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Tags et « release »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664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65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67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Un Tag : facilier l’identification d’un point</a:t>
            </a:r>
            <a:br/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de développement.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68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960" spc="-1" strike="noStrike">
                <a:solidFill>
                  <a:srgbClr val="000000"/>
                </a:solidFill>
                <a:latin typeface="Arial"/>
                <a:ea typeface="Arial"/>
              </a:rPr>
              <a:t>La vie de développeur consiste à effectuer des ajouts / modifications / suppressions et « commiter » les résultats pour un incrément de fonctionnalités.</a:t>
            </a: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960" spc="-1" strike="noStrike">
                <a:solidFill>
                  <a:srgbClr val="000000"/>
                </a:solidFill>
                <a:latin typeface="Arial"/>
                <a:ea typeface="Arial"/>
              </a:rPr>
              <a:t>Responsable de ses commits, le développeur maîtrise son repository local, mais aussi la manière dont l’équipe peut accéder à son travail.</a:t>
            </a: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960" spc="-1" strike="noStrike">
                <a:solidFill>
                  <a:srgbClr val="000000"/>
                </a:solidFill>
                <a:latin typeface="Arial"/>
                <a:ea typeface="Arial"/>
              </a:rPr>
              <a:t>Les messages de commit sont importants, les « tags » aussi.</a:t>
            </a: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960" spc="-1" strike="noStrike">
                <a:solidFill>
                  <a:srgbClr val="000000"/>
                </a:solidFill>
                <a:latin typeface="Arial"/>
                <a:ea typeface="Arial"/>
              </a:rPr>
              <a:t>La création d’un tag :</a:t>
            </a: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Arial"/>
              </a:rPr>
              <a:t>git tag v1.0.0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960" spc="-1" strike="noStrike">
                <a:solidFill>
                  <a:srgbClr val="000000"/>
                </a:solidFill>
                <a:latin typeface="arial"/>
                <a:ea typeface="Arial"/>
              </a:rPr>
              <a:t>Créera un tag « v1.0.0 » à partir de la branche courante.</a:t>
            </a: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00"/>
              </a:spcBef>
            </a:pP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endParaRPr b="0" lang="fr-FR" sz="1960" spc="-1" strike="noStrike">
              <a:latin typeface="Arial"/>
            </a:endParaRPr>
          </a:p>
        </p:txBody>
      </p:sp>
      <p:sp>
        <p:nvSpPr>
          <p:cNvPr id="669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70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1" name="" descr=""/>
          <p:cNvPicPr/>
          <p:nvPr/>
        </p:nvPicPr>
        <p:blipFill>
          <a:blip r:embed="rId1"/>
          <a:stretch/>
        </p:blipFill>
        <p:spPr>
          <a:xfrm>
            <a:off x="5112000" y="1440000"/>
            <a:ext cx="3094200" cy="1474920"/>
          </a:xfrm>
          <a:prstGeom prst="rect">
            <a:avLst/>
          </a:prstGeom>
          <a:ln>
            <a:noFill/>
          </a:ln>
        </p:spPr>
      </p:pic>
      <p:sp>
        <p:nvSpPr>
          <p:cNvPr id="672" name="CustomShape 6"/>
          <p:cNvSpPr/>
          <p:nvPr/>
        </p:nvSpPr>
        <p:spPr>
          <a:xfrm>
            <a:off x="4515480" y="3240000"/>
            <a:ext cx="4267440" cy="27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 est possible de « tagger » un commit en particulier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DejaVu Sans"/>
              </a:rPr>
              <a:t>git tag v1.0.1 &lt;commit-identifier&gt;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 / Ou de spécifier un message long de tag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DejaVu Sans"/>
              </a:rPr>
              <a:t>git tag -a v1.0.1 -m « Ma micro release »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ce stade, vous pouvez pousser votre tag vers le « remote repository »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push origin v1.0.0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74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Release : version « taggée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75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960" spc="-1" strike="noStrike">
                <a:solidFill>
                  <a:srgbClr val="000000"/>
                </a:solidFill>
                <a:latin typeface="Arial"/>
                <a:ea typeface="Arial"/>
              </a:rPr>
              <a:t>Une release est une version taggée de votre application, prête à être mise en production.</a:t>
            </a: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960" spc="-1" strike="noStrike">
                <a:solidFill>
                  <a:srgbClr val="000000"/>
                </a:solidFill>
                <a:latin typeface="Arial"/>
                <a:ea typeface="Arial"/>
              </a:rPr>
              <a:t>La branche contient l’ensemble des fonctionnalités envisagées. Utilisez un incrément de version (bump) pour définir la nouvelle version.</a:t>
            </a: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00"/>
              </a:spcBef>
            </a:pPr>
            <a:r>
              <a:rPr b="0" lang="fr-FR" sz="121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commit -a -m « Version 1.1.0 »</a:t>
            </a:r>
            <a:endParaRPr b="0" lang="fr-FR" sz="121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endParaRPr b="0" lang="fr-FR" sz="121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960" spc="-1" strike="noStrike">
                <a:solidFill>
                  <a:srgbClr val="000000"/>
                </a:solidFill>
                <a:latin typeface="Arial"/>
                <a:ea typeface="Arial"/>
              </a:rPr>
              <a:t>Créez une branche à partir de « devel » pour ajouter votre « release » :</a:t>
            </a:r>
            <a:endParaRPr b="0" lang="fr-FR" sz="196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00"/>
              </a:spcBef>
            </a:pPr>
            <a:r>
              <a:rPr b="0" lang="fr-FR" sz="121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-</a:t>
            </a:r>
            <a:r>
              <a:rPr b="0" lang="fr-FR" sz="1210" spc="-1" strike="sngStrike">
                <a:solidFill>
                  <a:srgbClr val="000000"/>
                </a:solidFill>
                <a:latin typeface="Courier New"/>
                <a:ea typeface="Courier New"/>
              </a:rPr>
              <a:t>b release</a:t>
            </a:r>
            <a:r>
              <a:rPr b="0" lang="fr-FR" sz="1210" spc="-1" strike="noStrike">
                <a:solidFill>
                  <a:srgbClr val="000000"/>
                </a:solidFill>
                <a:latin typeface="Courier New"/>
                <a:ea typeface="Courier New"/>
              </a:rPr>
              <a:t>-1.1.0 devel</a:t>
            </a:r>
            <a:endParaRPr b="0" lang="fr-FR" sz="121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400"/>
              </a:spcBef>
            </a:pPr>
            <a:endParaRPr b="0" lang="fr-FR" sz="1210" spc="-1" strike="noStrike">
              <a:latin typeface="Arial"/>
            </a:endParaRPr>
          </a:p>
          <a:p>
            <a:pPr>
              <a:lnSpc>
                <a:spcPct val="81000"/>
              </a:lnSpc>
              <a:spcBef>
                <a:spcPts val="901"/>
              </a:spcBef>
            </a:pPr>
            <a:r>
              <a:rPr b="0" lang="fr-FR" sz="1960" spc="-1" strike="noStrike">
                <a:solidFill>
                  <a:srgbClr val="000000"/>
                </a:solidFill>
                <a:latin typeface="Arial"/>
                <a:ea typeface="Arial"/>
              </a:rPr>
              <a:t>Cette branche est limitée dans le temps, elle permettra de debugger et préparer la mise en production.</a:t>
            </a:r>
            <a:endParaRPr b="0" lang="fr-FR" sz="1960" spc="-1" strike="noStrike">
              <a:latin typeface="Arial"/>
            </a:endParaRPr>
          </a:p>
        </p:txBody>
      </p:sp>
      <p:pic>
        <p:nvPicPr>
          <p:cNvPr id="676" name="Espace réservé du contenu 11" descr=""/>
          <p:cNvPicPr/>
          <p:nvPr/>
        </p:nvPicPr>
        <p:blipFill>
          <a:blip r:embed="rId1"/>
          <a:stretch/>
        </p:blipFill>
        <p:spPr>
          <a:xfrm>
            <a:off x="4629240" y="2018880"/>
            <a:ext cx="3884400" cy="3700800"/>
          </a:xfrm>
          <a:prstGeom prst="rect">
            <a:avLst/>
          </a:prstGeom>
          <a:ln w="12600">
            <a:noFill/>
          </a:ln>
        </p:spPr>
      </p:pic>
      <p:sp>
        <p:nvSpPr>
          <p:cNvPr id="677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78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Release : version « taggée »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Une fois le debug réalisé,  fusionner la branche dans la branche « master » qui deviendra la nouvelle version taggée.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master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merge --no-ff release-1.1.0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tag -a 1.1.0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Une fois taggée, ne pas oublier de fusionner la « release » dans la branche de développement 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devel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merge --no-ff release-1.1.0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Attention, la fusion peut entraîner des conflits suite au changement de version, il va falloir les traiter.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10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Après fusion, la branche release peut être supprimée : 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72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branch -d release-1.1.0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682" name="Espace réservé du contenu 14" descr=""/>
          <p:cNvPicPr/>
          <p:nvPr/>
        </p:nvPicPr>
        <p:blipFill>
          <a:blip r:embed="rId1"/>
          <a:stretch/>
        </p:blipFill>
        <p:spPr>
          <a:xfrm>
            <a:off x="4629240" y="2018880"/>
            <a:ext cx="3884400" cy="3700800"/>
          </a:xfrm>
          <a:prstGeom prst="rect">
            <a:avLst/>
          </a:prstGeom>
          <a:ln w="12600">
            <a:noFill/>
          </a:ln>
        </p:spPr>
      </p:pic>
      <p:sp>
        <p:nvSpPr>
          <p:cNvPr id="683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84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86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Gérer les conflits de fusion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88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9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Les cas d’apparition de conflits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Git gère très bien les fusions à de très rares exceptions près. Si l’équipe ne travaille pas sur les mêmes portions de code sur le même fichier, tout se passe bien. Cependant, même localement, il peut y avoir des conflits :</a:t>
            </a:r>
            <a:endParaRPr b="0" lang="fr-FR" sz="2100" spc="-1" strike="noStrike">
              <a:latin typeface="Arial"/>
            </a:endParaRPr>
          </a:p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Je travaille sur la branche « hotfix », et je fais des modifications sur le fichier « index.html » pour y modifier les meta opengraph de l’élément « head »,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Je reviens sur la branche « master », sous la pression… et je fais des modifications sur le même fichier, au même endroit.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Au moment de la fusion de « devel » dans « master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Auto-merging index.html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CONFLICT (content): Merge conflict in index.html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Automatic merge failed; fix conflicts and then commit the result.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692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93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Les cas d’apparition de conflits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Les conflits surviennent, la majorité du temps, lorsque vous « pullez » (récupérez une branche distante), et que parmi les fichiers récupérés, il existe certains fichiers que vous avez vous même modifiés :</a:t>
            </a:r>
            <a:endParaRPr b="0" lang="fr-FR" sz="2100" spc="-1" strike="noStrike">
              <a:latin typeface="Arial"/>
            </a:endParaRPr>
          </a:p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J’ai travaillé sur une partie de fonctionnalité : AbstractConnect.java que j’ai intégrée dans ma branche « master »,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Un autre développeur a aussi travaillé sur le même fichier, dans la même partie de code et a poussé le fichier sur le dépôt distant,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Quand je travaille sur une branche à longue durée, et que je dois fusionner « master » fréquemment par garder les mises à jour (control merge).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697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698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0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Visualisation des conflits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01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En cas de confilt, GIT crée automatiquement un fichier avec des « parties » séparées par des marqueurs combinant les différentes modifications effectuées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&lt;&lt;&lt;&lt;&lt;&lt;&lt;&lt;&lt; HEAD:index.html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&lt;meta property="og:title" content="Article sur les conflits de fusion"&gt;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&lt;meta property="og:type" content="article" &gt;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==========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&lt;meta property="og:title" content="Comment git gère les conflits"&gt;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&lt;meta property="og:type" content="image/png"&gt;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&gt;&gt;&gt;&gt;&gt;&gt;&gt;&gt;&gt;&gt;devel:index.html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Les marqueurs sont les suivants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&lt;&lt;&lt;&lt;&lt;&lt;&lt;&lt;&lt;&lt; : Source des lignes qui suivent (ici, HEAD),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========== : séparateur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&gt;&gt;&gt;&gt;&gt;&gt;&gt;&gt;&gt;&gt; : origine des lignes qui précèdent (ici, devel)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702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03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Outils internes : git mergetool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c00000"/>
                </a:solidFill>
                <a:latin typeface="Arial"/>
                <a:ea typeface="Arial"/>
              </a:rPr>
              <a:t>N’oubliez pas de fusionner à nouveau le cas échéant « master » dans « devel », sinon, vous aller « traîner » le conflit !</a:t>
            </a:r>
            <a:endParaRPr b="0" lang="fr-FR" sz="2100" spc="-1" strike="noStrike">
              <a:latin typeface="Arial"/>
            </a:endParaRPr>
          </a:p>
        </p:txBody>
      </p:sp>
      <p:pic>
        <p:nvPicPr>
          <p:cNvPr id="707" name="image37.png" descr=""/>
          <p:cNvPicPr/>
          <p:nvPr/>
        </p:nvPicPr>
        <p:blipFill>
          <a:blip r:embed="rId1"/>
          <a:stretch/>
        </p:blipFill>
        <p:spPr>
          <a:xfrm>
            <a:off x="295920" y="1712160"/>
            <a:ext cx="4018320" cy="781200"/>
          </a:xfrm>
          <a:prstGeom prst="rect">
            <a:avLst/>
          </a:prstGeom>
          <a:ln w="12600">
            <a:noFill/>
          </a:ln>
        </p:spPr>
      </p:pic>
      <p:sp>
        <p:nvSpPr>
          <p:cNvPr id="708" name="CustomShape 4"/>
          <p:cNvSpPr/>
          <p:nvPr/>
        </p:nvSpPr>
        <p:spPr>
          <a:xfrm>
            <a:off x="274680" y="1311840"/>
            <a:ext cx="3677760" cy="384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Code dans la branche « devel »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709" name="image38.png" descr=""/>
          <p:cNvPicPr/>
          <p:nvPr/>
        </p:nvPicPr>
        <p:blipFill>
          <a:blip r:embed="rId2"/>
          <a:stretch/>
        </p:blipFill>
        <p:spPr>
          <a:xfrm>
            <a:off x="4597920" y="1707120"/>
            <a:ext cx="3937680" cy="792720"/>
          </a:xfrm>
          <a:prstGeom prst="rect">
            <a:avLst/>
          </a:prstGeom>
          <a:ln w="12600">
            <a:noFill/>
          </a:ln>
        </p:spPr>
      </p:pic>
      <p:sp>
        <p:nvSpPr>
          <p:cNvPr id="710" name="CustomShape 5"/>
          <p:cNvSpPr/>
          <p:nvPr/>
        </p:nvSpPr>
        <p:spPr>
          <a:xfrm>
            <a:off x="4572720" y="1287000"/>
            <a:ext cx="3846960" cy="384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Code dans la branche « master »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711" name="image39.png" descr=""/>
          <p:cNvPicPr/>
          <p:nvPr/>
        </p:nvPicPr>
        <p:blipFill>
          <a:blip r:embed="rId3"/>
          <a:stretch/>
        </p:blipFill>
        <p:spPr>
          <a:xfrm>
            <a:off x="2840040" y="2724480"/>
            <a:ext cx="2950560" cy="1478520"/>
          </a:xfrm>
          <a:prstGeom prst="rect">
            <a:avLst/>
          </a:prstGeom>
          <a:ln w="12600">
            <a:noFill/>
          </a:ln>
        </p:spPr>
      </p:pic>
      <p:sp>
        <p:nvSpPr>
          <p:cNvPr id="712" name="CustomShape 6"/>
          <p:cNvSpPr/>
          <p:nvPr/>
        </p:nvSpPr>
        <p:spPr>
          <a:xfrm>
            <a:off x="5896080" y="2724480"/>
            <a:ext cx="2617560" cy="251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Par défaut, git va utiliser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vimdiff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pour visualiser les différences et vous permettre de résoudre les conflits.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Une fois l’opération réalisée, ajoutez le ou les fichiers dans la zone de transit et effectuez un commit.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713" name="CustomShape 7"/>
          <p:cNvSpPr/>
          <p:nvPr/>
        </p:nvSpPr>
        <p:spPr>
          <a:xfrm>
            <a:off x="295920" y="2762280"/>
            <a:ext cx="2385720" cy="144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GIT dispose d’une commande vous permettant de résoudre les conflits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mergetool</a:t>
            </a:r>
            <a:endParaRPr b="0" lang="fr-FR" sz="1300" spc="-1" strike="noStrike">
              <a:latin typeface="Arial"/>
            </a:endParaRPr>
          </a:p>
        </p:txBody>
      </p:sp>
      <p:sp>
        <p:nvSpPr>
          <p:cNvPr id="714" name="CustomShape 8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15" name="CustomShape 9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Outils internes : Reuse Recorded Resolution - RERERE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18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719" name="CustomShape 4"/>
          <p:cNvSpPr/>
          <p:nvPr/>
        </p:nvSpPr>
        <p:spPr>
          <a:xfrm>
            <a:off x="274680" y="1311840"/>
            <a:ext cx="3677760" cy="384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5"/>
          <p:cNvSpPr/>
          <p:nvPr/>
        </p:nvSpPr>
        <p:spPr>
          <a:xfrm>
            <a:off x="4572720" y="1287000"/>
            <a:ext cx="3846960" cy="384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6"/>
          <p:cNvSpPr/>
          <p:nvPr/>
        </p:nvSpPr>
        <p:spPr>
          <a:xfrm>
            <a:off x="5896080" y="2724480"/>
            <a:ext cx="2617560" cy="251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7"/>
          <p:cNvSpPr/>
          <p:nvPr/>
        </p:nvSpPr>
        <p:spPr>
          <a:xfrm>
            <a:off x="295920" y="2762280"/>
            <a:ext cx="2385720" cy="144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8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24" name="CustomShape 9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10"/>
          <p:cNvSpPr/>
          <p:nvPr/>
        </p:nvSpPr>
        <p:spPr>
          <a:xfrm>
            <a:off x="504000" y="1697040"/>
            <a:ext cx="8279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Dans les branches « longues » ont fait, à intervalle régulier, des « merge » de contrôle (pour récupérer les incréments de « devel » dans la branche courante), générant ainsi un nouveau « commit » de contrôle :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726" name="" descr=""/>
          <p:cNvPicPr/>
          <p:nvPr/>
        </p:nvPicPr>
        <p:blipFill>
          <a:blip r:embed="rId1"/>
          <a:stretch/>
        </p:blipFill>
        <p:spPr>
          <a:xfrm>
            <a:off x="2376000" y="2664000"/>
            <a:ext cx="4319280" cy="1346760"/>
          </a:xfrm>
          <a:prstGeom prst="rect">
            <a:avLst/>
          </a:prstGeom>
          <a:ln>
            <a:noFill/>
          </a:ln>
        </p:spPr>
      </p:pic>
      <p:sp>
        <p:nvSpPr>
          <p:cNvPr id="727" name="CustomShape 11"/>
          <p:cNvSpPr/>
          <p:nvPr/>
        </p:nvSpPr>
        <p:spPr>
          <a:xfrm>
            <a:off x="628560" y="4032000"/>
            <a:ext cx="7938720" cy="107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Pour éviter de « polluer » le graphe, il faudrait utiliser : 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DejaVu Sans"/>
              </a:rPr>
              <a:t>git reset –hard ORIG_HEAD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Pour retirer ce merge, mais ainsi, vous risquez de récupérer lors du prochain contrôle les mêmes conflits.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28" name="CustomShape 12"/>
          <p:cNvSpPr/>
          <p:nvPr/>
        </p:nvSpPr>
        <p:spPr>
          <a:xfrm>
            <a:off x="720000" y="5328000"/>
            <a:ext cx="779364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Activer REuse REcorded REsolution permet d’éviter ce type de comportement :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DejaVu Sans"/>
              </a:rPr>
              <a:t>git config --global rerere.enabled true</a:t>
            </a:r>
            <a:endParaRPr b="0" lang="fr-FR" sz="1500" spc="-1" strike="noStrike"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2940" spc="-1" strike="noStrike">
                <a:solidFill>
                  <a:srgbClr val="36a9e1"/>
                </a:solidFill>
                <a:latin typeface="Arial"/>
                <a:ea typeface="Arial"/>
              </a:rPr>
              <a:t>HEAD : Le pointeur vers la position actuelle</a:t>
            </a:r>
            <a:endParaRPr b="0" lang="fr-FR" sz="294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HEAD est une référence vers la position actuelle dans le répertoire de travail GIT, par défaut dans la branche « master », mais qui peut être déplacée vers une autre référence « tag », « branche », « commit », etc.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La commande 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cat-file -p HEAD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Permet de visualiser le contenu technique référencé.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8347680" y="6578640"/>
            <a:ext cx="16596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3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Outils internes : Reuse Recorded Resolution - RERERE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31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732" name="CustomShape 4"/>
          <p:cNvSpPr/>
          <p:nvPr/>
        </p:nvSpPr>
        <p:spPr>
          <a:xfrm>
            <a:off x="274680" y="1311840"/>
            <a:ext cx="3677760" cy="384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5"/>
          <p:cNvSpPr/>
          <p:nvPr/>
        </p:nvSpPr>
        <p:spPr>
          <a:xfrm>
            <a:off x="4572720" y="1287000"/>
            <a:ext cx="3846960" cy="384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6"/>
          <p:cNvSpPr/>
          <p:nvPr/>
        </p:nvSpPr>
        <p:spPr>
          <a:xfrm>
            <a:off x="5896080" y="2724480"/>
            <a:ext cx="2617560" cy="251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7"/>
          <p:cNvSpPr/>
          <p:nvPr/>
        </p:nvSpPr>
        <p:spPr>
          <a:xfrm>
            <a:off x="295920" y="2762280"/>
            <a:ext cx="2385720" cy="144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8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37" name="CustomShape 9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10"/>
          <p:cNvSpPr/>
          <p:nvPr/>
        </p:nvSpPr>
        <p:spPr>
          <a:xfrm>
            <a:off x="504000" y="1697040"/>
            <a:ext cx="827928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Une fois l’option activée, vous pouvez procéder à un merge de contrôle :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DejaVu Sans"/>
              </a:rPr>
              <a:t>(myFeature) git merge devel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latin typeface="Arial"/>
            </a:endParaRPr>
          </a:p>
        </p:txBody>
      </p:sp>
      <p:pic>
        <p:nvPicPr>
          <p:cNvPr id="739" name="" descr=""/>
          <p:cNvPicPr/>
          <p:nvPr/>
        </p:nvPicPr>
        <p:blipFill>
          <a:blip r:embed="rId1"/>
          <a:stretch/>
        </p:blipFill>
        <p:spPr>
          <a:xfrm>
            <a:off x="2130840" y="2304000"/>
            <a:ext cx="3700440" cy="2037600"/>
          </a:xfrm>
          <a:prstGeom prst="rect">
            <a:avLst/>
          </a:prstGeom>
          <a:ln>
            <a:noFill/>
          </a:ln>
        </p:spPr>
      </p:pic>
      <p:sp>
        <p:nvSpPr>
          <p:cNvPr id="740" name="CustomShape 11"/>
          <p:cNvSpPr/>
          <p:nvPr/>
        </p:nvSpPr>
        <p:spPr>
          <a:xfrm>
            <a:off x="792000" y="4608000"/>
            <a:ext cx="7343280" cy="180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 conflit survient, mais GIT indique qu’il a pré enregistré l’image du fichier en conflit :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DejaVu Sans"/>
              </a:rPr>
              <a:t>(myFeature) git rerere status readme.md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 indiquer qu’une empreinte vient d’être enregistrée.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Maintenant, on peut résoudre le conflit (par exemple en combinant l’ensemble des modifications…) et vérifier avec :</a:t>
            </a:r>
            <a:br/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DejaVu Sans"/>
              </a:rPr>
              <a:t>(myFeature) git rerere diff</a:t>
            </a:r>
            <a:endParaRPr b="0" lang="fr-FR" sz="15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42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Outils internes : Reuse Recorded Resolution - RERERE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43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744" name="CustomShape 4"/>
          <p:cNvSpPr/>
          <p:nvPr/>
        </p:nvSpPr>
        <p:spPr>
          <a:xfrm>
            <a:off x="274680" y="1311840"/>
            <a:ext cx="3677760" cy="384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5"/>
          <p:cNvSpPr/>
          <p:nvPr/>
        </p:nvSpPr>
        <p:spPr>
          <a:xfrm>
            <a:off x="4572720" y="1287000"/>
            <a:ext cx="3846960" cy="384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6"/>
          <p:cNvSpPr/>
          <p:nvPr/>
        </p:nvSpPr>
        <p:spPr>
          <a:xfrm>
            <a:off x="5896080" y="2724480"/>
            <a:ext cx="2617560" cy="251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7"/>
          <p:cNvSpPr/>
          <p:nvPr/>
        </p:nvSpPr>
        <p:spPr>
          <a:xfrm>
            <a:off x="295920" y="2762280"/>
            <a:ext cx="2385720" cy="144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8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49" name="CustomShape 9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0"/>
          <p:cNvSpPr/>
          <p:nvPr/>
        </p:nvSpPr>
        <p:spPr>
          <a:xfrm>
            <a:off x="504000" y="1697040"/>
            <a:ext cx="8279280" cy="55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 reste à finaliser la fusion, en commitant la résolution des conflits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DejaVu Sans"/>
              </a:rPr>
              <a:t>git commit --no-edit</a:t>
            </a:r>
            <a:endParaRPr b="0" lang="fr-FR" sz="1500" spc="-1" strike="noStrike">
              <a:latin typeface="Arial"/>
            </a:endParaRPr>
          </a:p>
        </p:txBody>
      </p:sp>
      <p:pic>
        <p:nvPicPr>
          <p:cNvPr id="751" name="" descr=""/>
          <p:cNvPicPr/>
          <p:nvPr/>
        </p:nvPicPr>
        <p:blipFill>
          <a:blip r:embed="rId1"/>
          <a:stretch/>
        </p:blipFill>
        <p:spPr>
          <a:xfrm>
            <a:off x="1368000" y="2439360"/>
            <a:ext cx="6514200" cy="1303920"/>
          </a:xfrm>
          <a:prstGeom prst="rect">
            <a:avLst/>
          </a:prstGeom>
          <a:ln>
            <a:noFill/>
          </a:ln>
        </p:spPr>
      </p:pic>
      <p:sp>
        <p:nvSpPr>
          <p:cNvPr id="752" name="CustomShape 11"/>
          <p:cNvSpPr/>
          <p:nvPr/>
        </p:nvSpPr>
        <p:spPr>
          <a:xfrm>
            <a:off x="576000" y="4032000"/>
            <a:ext cx="7937640" cy="81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S’agissant d’un merge de contrôle, vous pouvez (devez) annuler ce merge, pour ne pas « polluer » le graphe 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DejaVu Sans"/>
              </a:rPr>
              <a:t>(myFeature) git reset –hard HEAD^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753" name="CustomShape 12"/>
          <p:cNvSpPr/>
          <p:nvPr/>
        </p:nvSpPr>
        <p:spPr>
          <a:xfrm>
            <a:off x="628560" y="5112000"/>
            <a:ext cx="765072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Lors du prochain merge de contrôle, l’ensemble des fichiers enregistrés seront résolus automatiquement.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Pour en savoir plus : https://delicious-insights.com/fr/articles/git-rerere/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Outils interne: git checkout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En cas de conflit, par exemple, sur le fichier index.html, vous voulez conserver votre version, par rapport à celle provenant de la fusion 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--ours index.html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A l’inverse, vous voulez fusionner un fichier entrant (styles.css) et remplacer le vôtre :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--theirs assets/css/styles.css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Après avoir récupéré la version cohérente 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add index.html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commit -m « Récupération »</a:t>
            </a:r>
            <a:br/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pull origin remote_branch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c00000"/>
                </a:solidFill>
                <a:latin typeface="Arial"/>
                <a:ea typeface="Arial"/>
              </a:rPr>
              <a:t>N’oubliez pas de fusionner à nouveau le cas échéant « master » dans « devel », sinon, vous aller « traîner » le conflit !</a:t>
            </a:r>
            <a:endParaRPr b="0" lang="fr-FR" sz="1900" spc="-1" strike="noStrike">
              <a:latin typeface="Arial"/>
            </a:endParaRPr>
          </a:p>
        </p:txBody>
      </p:sp>
      <p:sp>
        <p:nvSpPr>
          <p:cNvPr id="757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58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6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Utiliser des outils externes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61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La plupart des IDE actuels proposent des interfaces graphiques pour gérer les problèmes de fusion et les opérations courantes de GIT :</a:t>
            </a:r>
            <a:endParaRPr b="0" lang="fr-FR" sz="1600" spc="-1" strike="noStrike">
              <a:latin typeface="Arial"/>
            </a:endParaRPr>
          </a:p>
          <a:p>
            <a:pPr lvl="1" marL="228600" indent="-226800">
              <a:lnSpc>
                <a:spcPct val="96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Eclipse,</a:t>
            </a:r>
            <a:endParaRPr b="0" lang="fr-FR" sz="1500" spc="-1" strike="noStrike">
              <a:latin typeface="Arial"/>
            </a:endParaRPr>
          </a:p>
          <a:p>
            <a:pPr lvl="1" marL="228600" indent="-226800">
              <a:lnSpc>
                <a:spcPct val="96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Visual Studio Code,</a:t>
            </a:r>
            <a:endParaRPr b="0" lang="fr-FR" sz="1500" spc="-1" strike="noStrike">
              <a:latin typeface="Arial"/>
            </a:endParaRPr>
          </a:p>
          <a:p>
            <a:pPr lvl="1" marL="228600" indent="-226800">
              <a:lnSpc>
                <a:spcPct val="96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Netbeans,</a:t>
            </a:r>
            <a:endParaRPr b="0" lang="fr-FR" sz="1500" spc="-1" strike="noStrike">
              <a:latin typeface="Arial"/>
            </a:endParaRPr>
          </a:p>
          <a:p>
            <a:pPr lvl="1" marL="228600" indent="-226800">
              <a:lnSpc>
                <a:spcPct val="96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IntelliJ,</a:t>
            </a:r>
            <a:endParaRPr b="0" lang="fr-FR" sz="1500" spc="-1" strike="noStrike">
              <a:latin typeface="Arial"/>
            </a:endParaRPr>
          </a:p>
          <a:p>
            <a:pPr lvl="1" marL="228600" indent="-226800">
              <a:lnSpc>
                <a:spcPct val="96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Certains outils tiers permettent aussi de comber les lacunes de GIT en matière de représentation :</a:t>
            </a:r>
            <a:endParaRPr b="0" lang="fr-FR" sz="16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Git krakken (payant),</a:t>
            </a:r>
            <a:endParaRPr b="0" lang="fr-FR" sz="15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Helix P4Merge,</a:t>
            </a:r>
            <a:endParaRPr b="0" lang="fr-FR" sz="15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GIT GUI,</a:t>
            </a:r>
            <a:endParaRPr b="0" lang="fr-FR" sz="1500" spc="-1" strike="noStrike">
              <a:latin typeface="Arial"/>
            </a:endParaRPr>
          </a:p>
          <a:p>
            <a:pPr lvl="1" marL="228600" indent="-226800">
              <a:lnSpc>
                <a:spcPct val="8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500" spc="-1" strike="noStrike"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601"/>
              </a:spcBef>
            </a:pPr>
            <a:r>
              <a:rPr b="0" lang="fr-FR" sz="1600" spc="-1" strike="noStrike">
                <a:solidFill>
                  <a:srgbClr val="c00000"/>
                </a:solidFill>
                <a:latin typeface="Arial"/>
                <a:ea typeface="Arial"/>
              </a:rPr>
              <a:t>Si le travail est correctement découpé, les conflits de fusion sont rares et GIT assure sans aucun problème.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762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63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Remiser (stash)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766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67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69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Remiser un travail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70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En cours de développement, il arrive parfois qu’on doive intervenir sur une nouvelle priorité. Il n’est pas une bonne pratique de « valider » un travail non terminé, introduisant un nouveau « commit » sans objet dans l’historique.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br/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Pour répondre à ce type de problème, la remise permet de « ranger » des modifications en attente, pour y revenir ultérieurement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stash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Cette commande permet de « remiser » votre travail, pour y revenir plus tard. Vous pouvez consulter la liste des remisages par la commande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stash list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771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72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74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Récupérer un travail remisé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75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Pour revenir à un travail remisé, en l’état, non « validé »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stash pop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Vous pouvez aussi choisir de récupérer vos fichiers remisés dans une nouvelle branche, contenant votre travail laissé de côté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stash branch myNewFeature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776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77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79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Pratiques et pratique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780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81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Eviter les fusions complètes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84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Il n’est pas rare de devoir intégrer la correction d’un comportement réalisé dans la branche « devel » vers une autre branche de votre projet. Plutôt de que « fusionner » l’intégralité de « devel » dans votre branche courante, au risque d’intégrer des modifications non souhaitées, vous pouvez utiliser la commande « cherry-pick », qui permettra d’intégrer un « commit » particulier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checkout statsFeature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cherry-pick the_hash_commit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785" name="image40.png" descr=""/>
          <p:cNvPicPr/>
          <p:nvPr/>
        </p:nvPicPr>
        <p:blipFill>
          <a:blip r:embed="rId1"/>
          <a:stretch/>
        </p:blipFill>
        <p:spPr>
          <a:xfrm>
            <a:off x="628560" y="4566240"/>
            <a:ext cx="7082640" cy="965520"/>
          </a:xfrm>
          <a:prstGeom prst="rect">
            <a:avLst/>
          </a:prstGeom>
          <a:ln w="12600">
            <a:noFill/>
          </a:ln>
        </p:spPr>
      </p:pic>
      <p:sp>
        <p:nvSpPr>
          <p:cNvPr id="786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87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89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Rebaser ou Merger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90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Lorsqu’on travaille à plusieurs sur la branche « master », avec un dépôt distant, ce qui est systématiquement le cas, l’historique GIT finit par devenir peu lisible :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log --all --graph --decorate –oneline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rebase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000000"/>
                </a:solidFill>
                <a:latin typeface="Arial"/>
                <a:ea typeface="Arial"/>
              </a:rPr>
              <a:t>Les commits qui n’existaient que sur la branche « master » (ou la branche courante) sont supprimés et réappliqués à la suite des commits de la branche (rebasing). L’arbre des commits devient linéaire.</a:t>
            </a:r>
            <a:endParaRPr b="0" lang="fr-FR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endParaRPr b="0" lang="fr-FR" sz="19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r>
              <a:rPr b="0" lang="fr-FR" sz="1900" spc="-1" strike="noStrike">
                <a:solidFill>
                  <a:srgbClr val="c00000"/>
                </a:solidFill>
                <a:latin typeface="Arial"/>
                <a:ea typeface="Arial"/>
              </a:rPr>
              <a:t>Attention, un rebase sur des commits déjà présents sur le dépôt distant provoquera une instabilité.</a:t>
            </a:r>
            <a:endParaRPr b="0" lang="fr-FR" sz="1900" spc="-1" strike="noStrike">
              <a:latin typeface="Arial"/>
            </a:endParaRPr>
          </a:p>
        </p:txBody>
      </p:sp>
      <p:pic>
        <p:nvPicPr>
          <p:cNvPr id="791" name="Image 9" descr=""/>
          <p:cNvPicPr/>
          <p:nvPr/>
        </p:nvPicPr>
        <p:blipFill>
          <a:blip r:embed="rId1"/>
          <a:stretch/>
        </p:blipFill>
        <p:spPr>
          <a:xfrm>
            <a:off x="2229480" y="3807000"/>
            <a:ext cx="4439160" cy="1399320"/>
          </a:xfrm>
          <a:prstGeom prst="rect">
            <a:avLst/>
          </a:prstGeom>
          <a:ln w="12600">
            <a:noFill/>
          </a:ln>
        </p:spPr>
      </p:pic>
      <p:sp>
        <p:nvSpPr>
          <p:cNvPr id="792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93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Les Trois états de GIT</a:t>
            </a:r>
            <a:endParaRPr b="0" lang="fr-FR" sz="3000" spc="-1" strike="noStrike">
              <a:latin typeface="Arial"/>
            </a:endParaRPr>
          </a:p>
        </p:txBody>
      </p:sp>
      <p:pic>
        <p:nvPicPr>
          <p:cNvPr id="322" name="image14.png" descr=""/>
          <p:cNvPicPr/>
          <p:nvPr/>
        </p:nvPicPr>
        <p:blipFill>
          <a:blip r:embed="rId1"/>
          <a:stretch/>
        </p:blipFill>
        <p:spPr>
          <a:xfrm>
            <a:off x="205200" y="2110680"/>
            <a:ext cx="5266440" cy="3039120"/>
          </a:xfrm>
          <a:prstGeom prst="rect">
            <a:avLst/>
          </a:prstGeom>
          <a:ln w="12600"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5626440" y="2110680"/>
            <a:ext cx="3179880" cy="105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De votre espace de travail (working directory) vers l’espace d’échange (index) jusqu’à la base de données GIT (repository)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5626440" y="3631320"/>
            <a:ext cx="2946960" cy="178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0680" rIns="40680" tIns="40680" bIns="4068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Vous modifiez donc vos fichiers dans l’espace de travail, vous ajoutez toute ou partie des fichiers modifiés en zone d’échange, vous validez vos modifications pour en conserver une version.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26" name="CustomShape 6"/>
          <p:cNvSpPr/>
          <p:nvPr/>
        </p:nvSpPr>
        <p:spPr>
          <a:xfrm>
            <a:off x="8347680" y="6578640"/>
            <a:ext cx="16596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795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Rebaser ou Merger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796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Utiliser git pull --rebase reordonnera les commits, quand git pull conservera les commits de la branche spécifique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pull --rebase</a:t>
            </a:r>
            <a:br/>
            <a:endParaRPr b="0" lang="fr-FR" sz="1300" spc="-1" strike="noStrike">
              <a:latin typeface="Arial"/>
            </a:endParaRPr>
          </a:p>
        </p:txBody>
      </p:sp>
      <p:sp>
        <p:nvSpPr>
          <p:cNvPr id="797" name="CustomShape 4"/>
          <p:cNvSpPr/>
          <p:nvPr/>
        </p:nvSpPr>
        <p:spPr>
          <a:xfrm>
            <a:off x="634320" y="4009320"/>
            <a:ext cx="227556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rebase origin/master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798" name="image42.png" descr=""/>
          <p:cNvPicPr/>
          <p:nvPr/>
        </p:nvPicPr>
        <p:blipFill>
          <a:blip r:embed="rId1"/>
          <a:stretch/>
        </p:blipFill>
        <p:spPr>
          <a:xfrm>
            <a:off x="4767480" y="2677320"/>
            <a:ext cx="2707560" cy="1182240"/>
          </a:xfrm>
          <a:prstGeom prst="rect">
            <a:avLst/>
          </a:prstGeom>
          <a:ln w="12600">
            <a:noFill/>
          </a:ln>
        </p:spPr>
      </p:pic>
      <p:pic>
        <p:nvPicPr>
          <p:cNvPr id="799" name="image43.png" descr=""/>
          <p:cNvPicPr/>
          <p:nvPr/>
        </p:nvPicPr>
        <p:blipFill>
          <a:blip r:embed="rId2"/>
          <a:stretch/>
        </p:blipFill>
        <p:spPr>
          <a:xfrm>
            <a:off x="4786200" y="4384080"/>
            <a:ext cx="3440880" cy="1092960"/>
          </a:xfrm>
          <a:prstGeom prst="rect">
            <a:avLst/>
          </a:prstGeom>
          <a:ln w="12600">
            <a:noFill/>
          </a:ln>
        </p:spPr>
      </p:pic>
      <p:sp>
        <p:nvSpPr>
          <p:cNvPr id="800" name="CustomShape 5"/>
          <p:cNvSpPr/>
          <p:nvPr/>
        </p:nvSpPr>
        <p:spPr>
          <a:xfrm>
            <a:off x="654120" y="3747960"/>
            <a:ext cx="163548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pull --rebase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801" name="CustomShape 6"/>
          <p:cNvSpPr/>
          <p:nvPr/>
        </p:nvSpPr>
        <p:spPr>
          <a:xfrm>
            <a:off x="4662360" y="3878280"/>
            <a:ext cx="81252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pull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802" name="image44.png" descr=""/>
          <p:cNvPicPr/>
          <p:nvPr/>
        </p:nvPicPr>
        <p:blipFill>
          <a:blip r:embed="rId3"/>
          <a:stretch/>
        </p:blipFill>
        <p:spPr>
          <a:xfrm>
            <a:off x="261360" y="4390920"/>
            <a:ext cx="4032360" cy="644400"/>
          </a:xfrm>
          <a:prstGeom prst="rect">
            <a:avLst/>
          </a:prstGeom>
          <a:ln w="12600">
            <a:noFill/>
          </a:ln>
        </p:spPr>
      </p:pic>
      <p:sp>
        <p:nvSpPr>
          <p:cNvPr id="803" name="CustomShape 7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04" name="CustomShape 8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06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Travailler avec des pull (merge) request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807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08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10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Pull ou Merge Request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811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Travailler avec des pull-request revient à travailler avec 3 dépôts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 dépôt local,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 fork,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 upstream (dépôt de référence)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br/>
            <a:endParaRPr b="0" lang="fr-FR" sz="2100" spc="-1" strike="noStrike">
              <a:latin typeface="Arial"/>
            </a:endParaRPr>
          </a:p>
        </p:txBody>
      </p:sp>
      <p:sp>
        <p:nvSpPr>
          <p:cNvPr id="812" name="CustomShape 4"/>
          <p:cNvSpPr/>
          <p:nvPr/>
        </p:nvSpPr>
        <p:spPr>
          <a:xfrm>
            <a:off x="4662360" y="3878280"/>
            <a:ext cx="81252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5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14" name="CustomShape 6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15" name="" descr=""/>
          <p:cNvPicPr/>
          <p:nvPr/>
        </p:nvPicPr>
        <p:blipFill>
          <a:blip r:embed="rId1"/>
          <a:stretch/>
        </p:blipFill>
        <p:spPr>
          <a:xfrm>
            <a:off x="2592000" y="3232440"/>
            <a:ext cx="3455280" cy="302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17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Pull ou Merge Request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818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Pour contribuer à un dépôt centralisé (upstream), le contributeur va « forker » le projet à partir du dépôt distant.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Une fois le « fork » réalisé, le contributeur va clôner le fork localement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Arial"/>
              </a:rPr>
              <a:t>git clone </a:t>
            </a:r>
            <a:r>
              <a:rPr b="0" lang="fr-FR" sz="1500" spc="-1" strike="noStrike" u="sng">
                <a:solidFill>
                  <a:srgbClr val="0000ff"/>
                </a:solidFill>
                <a:uFillTx/>
                <a:latin typeface="Courier New"/>
                <a:ea typeface="Arial"/>
                <a:hlinkClick r:id="rId1"/>
              </a:rPr>
              <a:t>https://myrepo.com/username/forkname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Configurer l’upstream et le fork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git config remote.pushdefault origin # Publier par défaut sur le dépôt 'origin'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Arial"/>
              </a:rPr>
              <a:t>git config push.default current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git remote add upstream http://myrepo.com/the_master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git fetch upstream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Et enfin, créer une branche qui tracke la branche « master » de l’upstream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git checkout -b contribution upstream/master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br/>
            <a:endParaRPr b="0" lang="fr-FR" sz="1500" spc="-1" strike="noStrike">
              <a:latin typeface="Arial"/>
            </a:endParaRPr>
          </a:p>
        </p:txBody>
      </p:sp>
      <p:sp>
        <p:nvSpPr>
          <p:cNvPr id="819" name="CustomShape 4"/>
          <p:cNvSpPr/>
          <p:nvPr/>
        </p:nvSpPr>
        <p:spPr>
          <a:xfrm>
            <a:off x="4662360" y="3878280"/>
            <a:ext cx="81252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5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21" name="CustomShape 6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23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Pull ou Merge Request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824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Avant de pousser, une vérification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Arial"/>
              </a:rPr>
              <a:t>$ git rev-parse --symbolic-full-name --abbrev-ref @{push}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Arial"/>
              </a:rPr>
              <a:t>origin/contribution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Courier New"/>
                <a:ea typeface="Arial"/>
              </a:rPr>
              <a:t>$ git log --graph --oneline --decorate --date-order --full-history @{push}..HEAD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Pousser et proposer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git push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La pull-request doit être effectuée depuis l’interface graphique.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Pour récupérer les divergences depuis le master de l’upstream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Arial"/>
              </a:rPr>
              <a:t>git pull –rebase</a:t>
            </a:r>
            <a:endParaRPr b="0" lang="fr-FR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Puis pousser simplement le tout.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Pour en savoir plus… https://blog.zenika.com/2017/01/24/pull-request-demystifie/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br/>
            <a:endParaRPr b="0" lang="fr-FR" sz="2000" spc="-1" strike="noStrike">
              <a:latin typeface="Arial"/>
            </a:endParaRPr>
          </a:p>
        </p:txBody>
      </p:sp>
      <p:sp>
        <p:nvSpPr>
          <p:cNvPr id="825" name="CustomShape 4"/>
          <p:cNvSpPr/>
          <p:nvPr/>
        </p:nvSpPr>
        <p:spPr>
          <a:xfrm>
            <a:off x="4662360" y="3878280"/>
            <a:ext cx="812520" cy="2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5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27" name="CustomShape 6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Intégration continue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31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33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Préparer l’environnement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834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Une fois vos branches et votre release est prête, il est temps de passer en production. Pour cela, quelques étapes sont nécessaires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mkdir -p gitdeploy/my_deploy_branch</a:t>
            </a:r>
            <a:br/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cd gitdeploy/my_deploy_branch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init –bare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Utiliser le hook post-receive pour générer votre déploiement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La dernière commande initialise un dépôt distant vide, destiné à recevoir les push des branches à déployer.</a:t>
            </a:r>
            <a:endParaRPr b="0" lang="fr-FR" sz="2100" spc="-1" strike="noStrike">
              <a:latin typeface="Arial"/>
            </a:endParaRPr>
          </a:p>
        </p:txBody>
      </p:sp>
      <p:pic>
        <p:nvPicPr>
          <p:cNvPr id="835" name="image45.png" descr=""/>
          <p:cNvPicPr/>
          <p:nvPr/>
        </p:nvPicPr>
        <p:blipFill>
          <a:blip r:embed="rId1"/>
          <a:stretch/>
        </p:blipFill>
        <p:spPr>
          <a:xfrm>
            <a:off x="2470320" y="4695120"/>
            <a:ext cx="4201560" cy="1626480"/>
          </a:xfrm>
          <a:prstGeom prst="rect">
            <a:avLst/>
          </a:prstGeom>
          <a:ln w="12600">
            <a:noFill/>
          </a:ln>
        </p:spPr>
      </p:pic>
      <p:sp>
        <p:nvSpPr>
          <p:cNvPr id="836" name="CustomShape 4"/>
          <p:cNvSpPr/>
          <p:nvPr/>
        </p:nvSpPr>
        <p:spPr>
          <a:xfrm>
            <a:off x="6673320" y="6046920"/>
            <a:ext cx="2158200" cy="21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9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2"/>
              </a:rPr>
              <a:t>https://gist.github.com/thomasfr/9691385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37" name="CustomShape 5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38" name="CustomShape 6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40" name="CustomShape 2"/>
          <p:cNvSpPr/>
          <p:nvPr/>
        </p:nvSpPr>
        <p:spPr>
          <a:xfrm>
            <a:off x="623880" y="3117600"/>
            <a:ext cx="7885080" cy="621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b"/>
          <a:p>
            <a:pPr algn="r">
              <a:lnSpc>
                <a:spcPct val="90000"/>
              </a:lnSpc>
            </a:pPr>
            <a:r>
              <a:rPr b="1" lang="fr-FR" sz="3570" spc="-1" strike="noStrike">
                <a:solidFill>
                  <a:srgbClr val="ffffff"/>
                </a:solidFill>
                <a:latin typeface="Arial"/>
                <a:ea typeface="Arial"/>
              </a:rPr>
              <a:t>Les attributs Git</a:t>
            </a:r>
            <a:endParaRPr b="0" lang="fr-FR" sz="3570" spc="-1" strike="noStrike">
              <a:latin typeface="Arial"/>
            </a:endParaRPr>
          </a:p>
        </p:txBody>
      </p:sp>
      <p:sp>
        <p:nvSpPr>
          <p:cNvPr id="841" name="CustomShape 3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42" name="CustomShape 4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44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1920" spc="-1" strike="noStrike">
                <a:solidFill>
                  <a:srgbClr val="36a9e1"/>
                </a:solidFill>
                <a:latin typeface="Arial"/>
                <a:ea typeface="Arial"/>
              </a:rPr>
              <a:t>Les attributs servent à indiquer des comportements Git particuliers</a:t>
            </a:r>
            <a:endParaRPr b="0" lang="fr-FR" sz="1920" spc="-1" strike="noStrike">
              <a:latin typeface="Arial"/>
            </a:endParaRPr>
          </a:p>
        </p:txBody>
      </p:sp>
      <p:sp>
        <p:nvSpPr>
          <p:cNvPr id="845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 fichier .gitattributes permet de déterminer des comportements que Git appliquera lors des différentes manipulations. Ce fichier a la même forme que le fichier .gitignore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# Determine binary files</a:t>
            </a:r>
            <a:br/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*.png binary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Une donnée par ligne avec le motif et la valeur de l’attribut à associer.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Dans cet exemple, les fichiers PNG seront considérés comme binaires lors d’un diff.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846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47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49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1920" spc="-1" strike="noStrike">
                <a:solidFill>
                  <a:srgbClr val="36a9e1"/>
                </a:solidFill>
                <a:latin typeface="Arial"/>
                <a:ea typeface="Arial"/>
              </a:rPr>
              <a:t>Les attributs servent à indiquer des comportements Git particuliers</a:t>
            </a:r>
            <a:endParaRPr b="0" lang="fr-FR" sz="1920" spc="-1" strike="noStrike">
              <a:latin typeface="Arial"/>
            </a:endParaRPr>
          </a:p>
        </p:txBody>
      </p:sp>
      <p:sp>
        <p:nvSpPr>
          <p:cNvPr id="850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Lors des pull, ou push, les fins de lignes peuvent poser des problèmes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* text=auto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*.php text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*.png binary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*.jpg binary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0" lang="fr-FR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...</a:t>
            </a: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fr-FR" sz="1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Ces attributs indiqueront comment Git doit traiter les fichiers définis (texte, ou binaire).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851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52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Les branches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 grand principe de GIT est la gestion des branches multiples. GIT insiste sur la gestion de branches locales multiples.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Les branches GIT permettent :</a:t>
            </a:r>
            <a:endParaRPr b="0" lang="fr-FR" sz="2100" spc="-1" strike="noStrike">
              <a:latin typeface="Arial"/>
            </a:endParaRPr>
          </a:p>
          <a:p>
            <a:pPr lvl="2" marL="44784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De changer de contextes sans heurts : </a:t>
            </a:r>
            <a:endParaRPr b="0" lang="fr-FR" sz="1800" spc="-1" strike="noStrike">
              <a:latin typeface="Arial"/>
            </a:endParaRPr>
          </a:p>
          <a:p>
            <a:pPr lvl="3" marL="63036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créer une branche pour une fonctionnalité particulière, valider, rebasculer sur la branche parente, appliquer un patch, et revenir sur la nouvelle fonctionnalité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330" name="Espace réservé du contenu 13" descr=""/>
          <p:cNvPicPr/>
          <p:nvPr/>
        </p:nvPicPr>
        <p:blipFill>
          <a:blip r:embed="rId1"/>
          <a:stretch/>
        </p:blipFill>
        <p:spPr>
          <a:xfrm>
            <a:off x="4627800" y="2335680"/>
            <a:ext cx="3884400" cy="2184840"/>
          </a:xfrm>
          <a:prstGeom prst="rect">
            <a:avLst/>
          </a:prstGeom>
          <a:ln w="12600">
            <a:noFill/>
          </a:ln>
        </p:spPr>
      </p:pic>
      <p:sp>
        <p:nvSpPr>
          <p:cNvPr id="331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32" name="CustomShape 5"/>
          <p:cNvSpPr/>
          <p:nvPr/>
        </p:nvSpPr>
        <p:spPr>
          <a:xfrm>
            <a:off x="8347680" y="6578640"/>
            <a:ext cx="16596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54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1920" spc="-1" strike="noStrike">
                <a:solidFill>
                  <a:srgbClr val="36a9e1"/>
                </a:solidFill>
                <a:latin typeface="Arial"/>
                <a:ea typeface="Arial"/>
              </a:rPr>
              <a:t>Les attributs servent à indiquer des comportements Git particuliers</a:t>
            </a:r>
            <a:endParaRPr b="0" lang="fr-FR" sz="1920" spc="-1" strike="noStrike">
              <a:latin typeface="Arial"/>
            </a:endParaRPr>
          </a:p>
        </p:txBody>
      </p:sp>
      <p:sp>
        <p:nvSpPr>
          <p:cNvPr id="855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Pour éviter de télécharger lors d’un download d’un repo, certains fichiers inutiles, les attributs d’exclusion peuvent être utilisés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# Ignore all test and documentation with “export-ignore”.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.gitattributes export-ignore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.gitignore export-ignore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README.md export-ignore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...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export-ignore ignorera purement et simplement les motifs spécifiés.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856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57" name="CustomShape 5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CustomShape 1"/>
          <p:cNvSpPr/>
          <p:nvPr/>
        </p:nvSpPr>
        <p:spPr>
          <a:xfrm>
            <a:off x="630000" y="6580080"/>
            <a:ext cx="47826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59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1920" spc="-1" strike="noStrike">
                <a:solidFill>
                  <a:srgbClr val="36a9e1"/>
                </a:solidFill>
                <a:latin typeface="Arial"/>
                <a:ea typeface="Arial"/>
              </a:rPr>
              <a:t>Les attributs servent à indiquer des comportements Git particuliers</a:t>
            </a:r>
            <a:endParaRPr b="0" lang="fr-FR" sz="1920" spc="-1" strike="noStrike">
              <a:latin typeface="Arial"/>
            </a:endParaRPr>
          </a:p>
        </p:txBody>
      </p:sp>
      <p:sp>
        <p:nvSpPr>
          <p:cNvPr id="860" name="CustomShape 3"/>
          <p:cNvSpPr/>
          <p:nvPr/>
        </p:nvSpPr>
        <p:spPr>
          <a:xfrm>
            <a:off x="628560" y="1440000"/>
            <a:ext cx="7885080" cy="473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Eviter systématiquement l’écrasement de fichiers lors d’un pull, d’un merge. Mise en place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git config merge.ours.driver true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Dans le fichier .gitattributes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# Keep my version of files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fr-FR" sz="1400" spc="-1" strike="noStrike">
                <a:solidFill>
                  <a:srgbClr val="000000"/>
                </a:solidFill>
                <a:latin typeface="Courier New"/>
                <a:ea typeface="Courier New"/>
              </a:rPr>
              <a:t>myfile.my merge=ours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Lors d’une fusion, le fichier myfile.my ne devrait pas être pollué par la branche à fusionner.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861" name="CustomShape 4"/>
          <p:cNvSpPr/>
          <p:nvPr/>
        </p:nvSpPr>
        <p:spPr>
          <a:xfrm>
            <a:off x="4236120" y="5814720"/>
            <a:ext cx="4180680" cy="21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9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https://medium.com/@pablorsk/be-a-git-ninja-the-gitattributes-file-e58c07c9e915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62" name="CustomShape 5"/>
          <p:cNvSpPr/>
          <p:nvPr/>
        </p:nvSpPr>
        <p:spPr>
          <a:xfrm>
            <a:off x="1585440" y="5607000"/>
            <a:ext cx="1527120" cy="322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En savoir plus...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863" name="CustomShape 6"/>
          <p:cNvSpPr/>
          <p:nvPr/>
        </p:nvSpPr>
        <p:spPr>
          <a:xfrm>
            <a:off x="4236840" y="5993280"/>
            <a:ext cx="3978000" cy="21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9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2"/>
              </a:rPr>
              <a:t>https://delicious-insights.com/fr/articles/preserver-certains-fichiers-au-merge/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64" name="CustomShape 7"/>
          <p:cNvSpPr/>
          <p:nvPr/>
        </p:nvSpPr>
        <p:spPr>
          <a:xfrm>
            <a:off x="4246200" y="5634000"/>
            <a:ext cx="1176840" cy="21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9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3"/>
              </a:rPr>
              <a:t>https://gitattributes.io/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65" name="CustomShape 8"/>
          <p:cNvSpPr/>
          <p:nvPr/>
        </p:nvSpPr>
        <p:spPr>
          <a:xfrm>
            <a:off x="4240800" y="5438160"/>
            <a:ext cx="3461400" cy="21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9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4"/>
              </a:rPr>
              <a:t>https://git-scm.com/book/fr/v2/Personnalisation-de-Git-Attributs-Git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66" name="CustomShape 9"/>
          <p:cNvSpPr/>
          <p:nvPr/>
        </p:nvSpPr>
        <p:spPr>
          <a:xfrm>
            <a:off x="4237560" y="3164760"/>
            <a:ext cx="3592440" cy="21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0680" rIns="40680" tIns="40680" bIns="4068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9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5"/>
              </a:rPr>
              <a:t>https://gist.github.com/nemotoo/b8a1c3a0f1225bb9231979f389fd4f3f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67" name="CustomShape 10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868" name="CustomShape 11"/>
          <p:cNvSpPr/>
          <p:nvPr/>
        </p:nvSpPr>
        <p:spPr>
          <a:xfrm>
            <a:off x="8283960" y="6578640"/>
            <a:ext cx="22932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630000" y="6580080"/>
            <a:ext cx="688176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Versionning et travail collaboratif avec Git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628560" y="705600"/>
            <a:ext cx="7885080" cy="58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fr-FR" sz="3000" spc="-1" strike="noStrike">
                <a:solidFill>
                  <a:srgbClr val="36a9e1"/>
                </a:solidFill>
                <a:latin typeface="Arial"/>
                <a:ea typeface="Arial"/>
              </a:rPr>
              <a:t>Les branches GIT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630000" y="1440000"/>
            <a:ext cx="3884400" cy="485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100" spc="-1" strike="noStrike">
                <a:solidFill>
                  <a:srgbClr val="000000"/>
                </a:solidFill>
                <a:latin typeface="Arial"/>
                <a:ea typeface="Arial"/>
              </a:rPr>
              <a:t>Les branches sont généralement destinées à contenir les divers état de votre production :</a:t>
            </a:r>
            <a:endParaRPr b="0" lang="fr-FR" sz="21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1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Une branche destinée à contenir ce qui doit partir en production,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Une branche de développement pour ce qui est en cours de conception,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Plusieurs branches plus petites pour chaque fonctionnalités,</a:t>
            </a:r>
            <a:endParaRPr b="0" lang="fr-FR" sz="2000" spc="-1" strike="noStrike">
              <a:latin typeface="Arial"/>
            </a:endParaRPr>
          </a:p>
          <a:p>
            <a:pPr lvl="1" marL="228600" indent="-2268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Arial"/>
              </a:rPr>
              <a:t>...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36" name="Espace réservé du contenu 13" descr=""/>
          <p:cNvPicPr/>
          <p:nvPr/>
        </p:nvPicPr>
        <p:blipFill>
          <a:blip r:embed="rId1"/>
          <a:stretch/>
        </p:blipFill>
        <p:spPr>
          <a:xfrm>
            <a:off x="4629240" y="2391480"/>
            <a:ext cx="3884400" cy="1639080"/>
          </a:xfrm>
          <a:prstGeom prst="rect">
            <a:avLst/>
          </a:prstGeom>
          <a:ln w="12600">
            <a:noFill/>
          </a:ln>
        </p:spPr>
      </p:pic>
      <p:sp>
        <p:nvSpPr>
          <p:cNvPr id="337" name="CustomShape 4"/>
          <p:cNvSpPr/>
          <p:nvPr/>
        </p:nvSpPr>
        <p:spPr>
          <a:xfrm>
            <a:off x="6168240" y="6580080"/>
            <a:ext cx="2035800" cy="22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r">
              <a:lnSpc>
                <a:spcPct val="100000"/>
              </a:lnSpc>
            </a:pPr>
            <a:r>
              <a:rPr b="0" i="1" lang="fr-FR" sz="900" spc="-1" strike="noStrike">
                <a:solidFill>
                  <a:srgbClr val="000000"/>
                </a:solidFill>
                <a:latin typeface="Arial"/>
                <a:ea typeface="Arial"/>
              </a:rPr>
              <a:t>novembre 19</a:t>
            </a:r>
            <a:endParaRPr b="0" lang="fr-FR" sz="900" spc="-1" strike="noStrike">
              <a:latin typeface="Arial"/>
            </a:endParaRPr>
          </a:p>
        </p:txBody>
      </p:sp>
      <p:sp>
        <p:nvSpPr>
          <p:cNvPr id="338" name="CustomShape 5"/>
          <p:cNvSpPr/>
          <p:nvPr/>
        </p:nvSpPr>
        <p:spPr>
          <a:xfrm>
            <a:off x="8347680" y="6578640"/>
            <a:ext cx="165960" cy="229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cf0a66"/>
      </a:accent1>
      <a:accent2>
        <a:srgbClr val="700634"/>
      </a:accent2>
      <a:accent3>
        <a:srgbClr val="f39200"/>
      </a:accent3>
      <a:accent4>
        <a:srgbClr val="bd4208"/>
      </a:accent4>
      <a:accent5>
        <a:srgbClr val="36a9e1"/>
      </a:accent5>
      <a:accent6>
        <a:srgbClr val="004a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2019-11-19T11:00:21Z</dcterms:modified>
  <cp:revision>42</cp:revision>
  <dc:subject/>
  <dc:title/>
</cp:coreProperties>
</file>